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handoutMasterIdLst>
    <p:handoutMasterId r:id="rId19"/>
  </p:handoutMasterIdLst>
  <p:sldIdLst>
    <p:sldId id="257" r:id="rId5"/>
    <p:sldId id="478" r:id="rId6"/>
    <p:sldId id="479" r:id="rId7"/>
    <p:sldId id="480" r:id="rId8"/>
    <p:sldId id="507" r:id="rId9"/>
    <p:sldId id="481" r:id="rId10"/>
    <p:sldId id="508" r:id="rId11"/>
    <p:sldId id="482" r:id="rId12"/>
    <p:sldId id="509" r:id="rId13"/>
    <p:sldId id="484" r:id="rId14"/>
    <p:sldId id="510" r:id="rId15"/>
    <p:sldId id="486" r:id="rId16"/>
    <p:sldId id="506" r:id="rId17"/>
    <p:sldId id="511" r:id="rId1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54">
          <p15:clr>
            <a:srgbClr val="A4A3A4"/>
          </p15:clr>
        </p15:guide>
        <p15:guide id="2" pos="28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FF"/>
    <a:srgbClr val="FFFF32"/>
    <a:srgbClr val="0032FF"/>
    <a:srgbClr val="001EFF"/>
    <a:srgbClr val="0023FF"/>
    <a:srgbClr val="0028FF"/>
    <a:srgbClr val="0028FA"/>
    <a:srgbClr val="0000FA"/>
    <a:srgbClr val="0030FA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41" autoAdjust="0"/>
    <p:restoredTop sz="99754" autoAdjust="0"/>
  </p:normalViewPr>
  <p:slideViewPr>
    <p:cSldViewPr snapToGrid="0" snapToObjects="1">
      <p:cViewPr varScale="1">
        <p:scale>
          <a:sx n="110" d="100"/>
          <a:sy n="110" d="100"/>
        </p:scale>
        <p:origin x="342" y="102"/>
      </p:cViewPr>
      <p:guideLst>
        <p:guide orient="horz" pos="4254"/>
        <p:guide pos="28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2" d="100"/>
          <a:sy n="52" d="100"/>
        </p:scale>
        <p:origin x="-2892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798D587-28AC-4E9F-A679-930835B6E941}" type="datetimeFigureOut">
              <a:rPr lang="en-US" smtClean="0"/>
              <a:pPr/>
              <a:t>3/30/2016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C05B579-385E-4FCC-882E-4A6C54FCA7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303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N_ppt_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433752"/>
            <a:ext cx="7772400" cy="1225933"/>
          </a:xfrm>
        </p:spPr>
        <p:txBody>
          <a:bodyPr lIns="0" anchor="t" anchorCtr="0">
            <a:no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61176"/>
            <a:ext cx="6400800" cy="1752600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SSS_floating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0848" y="513669"/>
            <a:ext cx="2913797" cy="88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88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Yello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N_divider_yellow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219"/>
            <a:ext cx="7772400" cy="1362075"/>
          </a:xfrm>
        </p:spPr>
        <p:txBody>
          <a:bodyPr anchor="t"/>
          <a:lstStyle>
            <a:lvl1pPr algn="l">
              <a:defRPr sz="48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6692" y="2182388"/>
            <a:ext cx="7770015" cy="3816081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None/>
              <a:defRPr sz="2000"/>
            </a:lvl1pPr>
            <a:lvl2pPr marL="457200" indent="0">
              <a:spcBef>
                <a:spcPts val="800"/>
              </a:spcBef>
              <a:spcAft>
                <a:spcPts val="0"/>
              </a:spcAft>
              <a:buNone/>
              <a:defRPr sz="2000"/>
            </a:lvl2pPr>
            <a:lvl3pPr marL="914400" indent="0">
              <a:spcBef>
                <a:spcPts val="800"/>
              </a:spcBef>
              <a:spcAft>
                <a:spcPts val="0"/>
              </a:spcAft>
              <a:buNone/>
              <a:defRPr sz="2000"/>
            </a:lvl3pPr>
            <a:lvl4pPr marL="1371600" indent="0">
              <a:spcBef>
                <a:spcPts val="800"/>
              </a:spcBef>
              <a:spcAft>
                <a:spcPts val="0"/>
              </a:spcAft>
              <a:buNone/>
              <a:defRPr sz="2000"/>
            </a:lvl4pPr>
            <a:lvl5pPr marL="1828800" indent="0">
              <a:spcBef>
                <a:spcPts val="800"/>
              </a:spcBef>
              <a:spcAft>
                <a:spcPts val="0"/>
              </a:spcAft>
              <a:buNone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646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ver4_Wh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219"/>
            <a:ext cx="7772400" cy="1362075"/>
          </a:xfrm>
        </p:spPr>
        <p:txBody>
          <a:bodyPr anchor="t"/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6692" y="2185416"/>
            <a:ext cx="7770015" cy="3816081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None/>
              <a:defRPr sz="2000"/>
            </a:lvl1pPr>
            <a:lvl2pPr marL="457200" indent="0">
              <a:spcBef>
                <a:spcPts val="800"/>
              </a:spcBef>
              <a:spcAft>
                <a:spcPts val="0"/>
              </a:spcAft>
              <a:buNone/>
              <a:defRPr sz="2000"/>
            </a:lvl2pPr>
            <a:lvl3pPr marL="914400" indent="0">
              <a:spcBef>
                <a:spcPts val="800"/>
              </a:spcBef>
              <a:spcAft>
                <a:spcPts val="0"/>
              </a:spcAft>
              <a:buNone/>
              <a:defRPr sz="2000"/>
            </a:lvl3pPr>
            <a:lvl4pPr marL="1371600" indent="0">
              <a:spcBef>
                <a:spcPts val="800"/>
              </a:spcBef>
              <a:spcAft>
                <a:spcPts val="0"/>
              </a:spcAft>
              <a:buNone/>
              <a:defRPr sz="2000"/>
            </a:lvl4pPr>
            <a:lvl5pPr marL="1828800" indent="0">
              <a:spcBef>
                <a:spcPts val="800"/>
              </a:spcBef>
              <a:spcAft>
                <a:spcPts val="0"/>
              </a:spcAft>
              <a:buNone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41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3_Bk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219"/>
            <a:ext cx="7772400" cy="1362075"/>
          </a:xfrm>
        </p:spPr>
        <p:txBody>
          <a:bodyPr anchor="t"/>
          <a:lstStyle>
            <a:lvl1pPr algn="l">
              <a:defRPr sz="4800" b="0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6692" y="2185416"/>
            <a:ext cx="7770015" cy="3816081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spcBef>
                <a:spcPts val="8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spcBef>
                <a:spcPts val="8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spcBef>
                <a:spcPts val="8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spcBef>
                <a:spcPts val="8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754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3_Bk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219"/>
            <a:ext cx="7772400" cy="1362075"/>
          </a:xfrm>
        </p:spPr>
        <p:txBody>
          <a:bodyPr anchor="t"/>
          <a:lstStyle>
            <a:lvl1pPr algn="l">
              <a:defRPr sz="4800" b="0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51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RGBbackgrou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219"/>
            <a:ext cx="7772400" cy="1362075"/>
          </a:xfrm>
        </p:spPr>
        <p:txBody>
          <a:bodyPr anchor="t"/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SSS_floating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6568375"/>
            <a:ext cx="796925" cy="24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9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p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RGBbackgrou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pic>
        <p:nvPicPr>
          <p:cNvPr id="3" name="Picture 2" descr="SSS_floating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24586" y="2566222"/>
            <a:ext cx="4694830" cy="142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012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hit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638"/>
            <a:ext cx="3662556" cy="4525963"/>
          </a:xfrm>
        </p:spPr>
        <p:txBody>
          <a:bodyPr/>
          <a:lstStyle>
            <a:lvl1pPr>
              <a:buClrTx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95824" y="1481137"/>
            <a:ext cx="4448175" cy="4044911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744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Whit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1861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1861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927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Whit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343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774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68638"/>
            <a:ext cx="8228361" cy="4525963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9E1E164E-33F5-9B46-810F-75CC45996516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7" name="Picture 6" descr="STN_security_r_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7012" y="6489971"/>
            <a:ext cx="914262" cy="36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58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Black 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1861"/>
            <a:ext cx="4038600" cy="4525963"/>
          </a:xfrm>
        </p:spPr>
        <p:txBody>
          <a:bodyPr/>
          <a:lstStyle>
            <a:lvl1pPr>
              <a:buClr>
                <a:schemeClr val="tx2"/>
              </a:buClr>
              <a:defRPr sz="1800">
                <a:solidFill>
                  <a:srgbClr val="FFFFFF"/>
                </a:solidFill>
              </a:defRPr>
            </a:lvl1pPr>
            <a:lvl2pPr>
              <a:defRPr sz="1800">
                <a:solidFill>
                  <a:srgbClr val="FFFFFF"/>
                </a:solidFill>
              </a:defRPr>
            </a:lvl2pPr>
            <a:lvl3pPr>
              <a:defRPr sz="18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1861"/>
            <a:ext cx="4038600" cy="4525963"/>
          </a:xfrm>
        </p:spPr>
        <p:txBody>
          <a:bodyPr/>
          <a:lstStyle>
            <a:lvl1pPr>
              <a:buClr>
                <a:schemeClr val="tx2"/>
              </a:buClr>
              <a:defRPr sz="1800">
                <a:solidFill>
                  <a:srgbClr val="FFFFFF"/>
                </a:solidFill>
              </a:defRPr>
            </a:lvl1pPr>
            <a:lvl2pPr>
              <a:defRPr sz="1800">
                <a:solidFill>
                  <a:srgbClr val="FFFFFF"/>
                </a:solidFill>
              </a:defRPr>
            </a:lvl2pPr>
            <a:lvl3pPr>
              <a:defRPr sz="18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9E1E164E-33F5-9B46-810F-75CC45996516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12" y="6536456"/>
            <a:ext cx="1088136" cy="28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725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Content and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638"/>
            <a:ext cx="3662556" cy="4525963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95824" y="1481137"/>
            <a:ext cx="4448175" cy="4044911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9E1E164E-33F5-9B46-810F-75CC45996516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12" y="6536456"/>
            <a:ext cx="1088136" cy="28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4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870187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8638"/>
            <a:ext cx="8229600" cy="452596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0049" y="6536385"/>
            <a:ext cx="366750" cy="239194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>
              <a:defRPr lang="en-US" sz="1000" smtClean="0">
                <a:latin typeface="Arial"/>
                <a:cs typeface="Arial"/>
              </a:defRPr>
            </a:lvl1pPr>
          </a:lstStyle>
          <a:p>
            <a:pPr algn="r"/>
            <a:fld id="{9E1E164E-33F5-9B46-810F-75CC45996516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8" name="Picture 7" descr="SSS_floating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7200" y="6568375"/>
            <a:ext cx="796925" cy="24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298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2" r:id="rId3"/>
    <p:sldLayoutId id="2147483676" r:id="rId4"/>
    <p:sldLayoutId id="2147483678" r:id="rId5"/>
    <p:sldLayoutId id="2147483679" r:id="rId6"/>
    <p:sldLayoutId id="2147483684" r:id="rId7"/>
    <p:sldLayoutId id="2147483685" r:id="rId8"/>
    <p:sldLayoutId id="2147483683" r:id="rId9"/>
    <p:sldLayoutId id="2147483675" r:id="rId10"/>
    <p:sldLayoutId id="2147483681" r:id="rId11"/>
    <p:sldLayoutId id="2147483680" r:id="rId12"/>
    <p:sldLayoutId id="2147483686" r:id="rId13"/>
    <p:sldLayoutId id="2147483687" r:id="rId14"/>
    <p:sldLayoutId id="2147483688" r:id="rId1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1775" indent="-231775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8788" indent="-230188" algn="l" defTabSz="457200" rtl="0" eaLnBrk="1" latinLnBrk="0" hangingPunct="1">
        <a:spcBef>
          <a:spcPct val="20000"/>
        </a:spcBef>
        <a:buFont typeface="Lucida Grande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7388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7575" indent="-230188" algn="l" defTabSz="457200" rtl="0" eaLnBrk="1" latinLnBrk="0" hangingPunct="1">
        <a:spcBef>
          <a:spcPct val="20000"/>
        </a:spcBef>
        <a:buFont typeface="Lucida Grande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46175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453762"/>
            <a:ext cx="7772400" cy="683403"/>
          </a:xfrm>
        </p:spPr>
        <p:txBody>
          <a:bodyPr/>
          <a:lstStyle/>
          <a:p>
            <a:r>
              <a:rPr lang="en-US" sz="3600" dirty="0" smtClean="0"/>
              <a:t>Astea Mobile</a:t>
            </a:r>
            <a:br>
              <a:rPr lang="en-US" sz="3600" dirty="0" smtClean="0"/>
            </a:br>
            <a:r>
              <a:rPr lang="en-US" sz="3600" dirty="0" smtClean="0"/>
              <a:t>Service Bulletin Attachment (IVR)</a:t>
            </a:r>
            <a:endParaRPr lang="en-US" sz="3600" dirty="0"/>
          </a:p>
        </p:txBody>
      </p:sp>
      <p:sp>
        <p:nvSpPr>
          <p:cNvPr id="3" name="Action Button: Custom 2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3857625" y="6167187"/>
            <a:ext cx="1028700" cy="343151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Start 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1672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sz="2400" b="1" dirty="0"/>
              <a:t>Viewing the Bulletin Attachment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10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22300" y="1033181"/>
            <a:ext cx="3867912" cy="40050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Select </a:t>
            </a:r>
            <a:r>
              <a:rPr lang="en-US" sz="1600" b="1" dirty="0" smtClean="0">
                <a:solidFill>
                  <a:schemeClr val="tx1"/>
                </a:solidFill>
              </a:rPr>
              <a:t>View</a:t>
            </a:r>
            <a:r>
              <a:rPr lang="en-US" sz="1600" dirty="0" smtClean="0">
                <a:solidFill>
                  <a:schemeClr val="tx1"/>
                </a:solidFill>
              </a:rPr>
              <a:t> to view the contents of the text file. </a:t>
            </a:r>
          </a:p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11" name="Action Button: Custom 10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2" name="Action Button: Custom 11">
            <a:hlinkClick r:id="" action="ppaction://hlinkshowjump?jump=lastslide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3" name="Action Button: Custom 12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83" y="1033180"/>
            <a:ext cx="2819498" cy="5006945"/>
          </a:xfrm>
          <a:prstGeom prst="rect">
            <a:avLst/>
          </a:prstGeom>
        </p:spPr>
      </p:pic>
      <p:sp>
        <p:nvSpPr>
          <p:cNvPr id="16" name="Rounded Rectangle 15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7405008" y="3662961"/>
            <a:ext cx="759920" cy="352604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solidFill>
              <a:srgbClr val="0097C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le 16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7405008" y="3662961"/>
            <a:ext cx="759920" cy="352604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5335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2677" y="1066622"/>
            <a:ext cx="2813304" cy="49510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sz="2400" b="1" dirty="0"/>
              <a:t>Viewing the Bulletin Attachment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11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22300" y="1033181"/>
            <a:ext cx="3867912" cy="40050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The Choose an action dialog may appear displaying the applications available from which to display the text file. </a:t>
            </a:r>
          </a:p>
        </p:txBody>
      </p:sp>
      <p:sp>
        <p:nvSpPr>
          <p:cNvPr id="11" name="Action Button: Custom 10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2" name="Action Button: Custom 11">
            <a:hlinkClick r:id="" action="ppaction://hlinkshowjump?jump=lastslide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3" name="Action Button: Custom 12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7" name="Action Button: Custom 16">
            <a:hlinkClick r:id="" action="ppaction://hlinkshowjump?jump=nextslide" highlightClick="1"/>
          </p:cNvPr>
          <p:cNvSpPr>
            <a:spLocks/>
          </p:cNvSpPr>
          <p:nvPr/>
        </p:nvSpPr>
        <p:spPr>
          <a:xfrm>
            <a:off x="4989924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Next</a:t>
            </a:r>
            <a:endParaRPr lang="en-US" sz="7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85811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2677" y="1066622"/>
            <a:ext cx="2813304" cy="49074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sz="2400" b="1" dirty="0"/>
              <a:t>Viewing the Bulletin Attachment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12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22300" y="1033181"/>
            <a:ext cx="3867912" cy="40050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If so, select the </a:t>
            </a:r>
            <a:r>
              <a:rPr lang="en-US" sz="1600" b="1" dirty="0" smtClean="0">
                <a:solidFill>
                  <a:schemeClr val="tx1"/>
                </a:solidFill>
              </a:rPr>
              <a:t>ES Note Editor </a:t>
            </a:r>
            <a:r>
              <a:rPr lang="en-US" sz="1600" dirty="0" smtClean="0">
                <a:solidFill>
                  <a:schemeClr val="tx1"/>
                </a:solidFill>
              </a:rPr>
              <a:t>app to open the attachment. </a:t>
            </a:r>
          </a:p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11" name="Action Button: Custom 10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2" name="Action Button: Custom 11">
            <a:hlinkClick r:id="" action="ppaction://hlinkshowjump?jump=lastslide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3" name="Action Button: Custom 12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6" name="Rounded Rectangle 15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5804809" y="3396343"/>
            <a:ext cx="881742" cy="808264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solidFill>
              <a:srgbClr val="0097C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le 16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5804809" y="3396343"/>
            <a:ext cx="881742" cy="808264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5335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sz="2400" b="1" dirty="0"/>
              <a:t>Viewing the Bulletin Attachment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13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22300" y="1033181"/>
            <a:ext cx="3867912" cy="40050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The Service Bulletin is now displayed. </a:t>
            </a:r>
          </a:p>
          <a:p>
            <a:pPr>
              <a:spcAft>
                <a:spcPts val="600"/>
              </a:spcAft>
            </a:pPr>
            <a:endParaRPr lang="en-US" sz="160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Notice the instructions for the Technician.</a:t>
            </a:r>
          </a:p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To close the attachment and return to the Astea application, select the phone’s </a:t>
            </a:r>
            <a:r>
              <a:rPr lang="en-US" sz="1600" b="1" dirty="0" smtClean="0">
                <a:solidFill>
                  <a:schemeClr val="tx1"/>
                </a:solidFill>
              </a:rPr>
              <a:t>Back</a:t>
            </a:r>
            <a:r>
              <a:rPr lang="en-US" sz="1600" dirty="0" smtClean="0">
                <a:solidFill>
                  <a:schemeClr val="tx1"/>
                </a:solidFill>
              </a:rPr>
              <a:t> button.</a:t>
            </a:r>
          </a:p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15" name="Action Button: Custom 14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71339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6" name="Action Button: Custom 15">
            <a:hlinkClick r:id="" action="ppaction://hlinkshowjump?jump=nextslide" highlightClick="1"/>
          </p:cNvPr>
          <p:cNvSpPr>
            <a:spLocks/>
          </p:cNvSpPr>
          <p:nvPr/>
        </p:nvSpPr>
        <p:spPr>
          <a:xfrm>
            <a:off x="4709508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Next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7" name="Action Button: Custom 16">
            <a:hlinkClick r:id="" action="ppaction://hlinkshowjump?jump=lastslide" highlightClick="1"/>
          </p:cNvPr>
          <p:cNvSpPr>
            <a:spLocks/>
          </p:cNvSpPr>
          <p:nvPr/>
        </p:nvSpPr>
        <p:spPr>
          <a:xfrm>
            <a:off x="4050421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8" name="Action Button: Custom 17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38190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677" y="1066620"/>
            <a:ext cx="2856383" cy="5060037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3511685" y="1830957"/>
            <a:ext cx="1792183" cy="3657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5335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ction Button: Custom 4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3947460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8" name="Action Button: Custom 7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4615974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93457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13219"/>
            <a:ext cx="7772400" cy="675781"/>
          </a:xfrm>
        </p:spPr>
        <p:txBody>
          <a:bodyPr/>
          <a:lstStyle/>
          <a:p>
            <a:r>
              <a:rPr lang="en-US" sz="3600" b="1" dirty="0" smtClean="0"/>
              <a:t>IVR Overview</a:t>
            </a:r>
            <a:endParaRPr lang="en-US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56692" y="1117600"/>
            <a:ext cx="8230108" cy="4880869"/>
          </a:xfrm>
          <a:noFill/>
        </p:spPr>
        <p:txBody>
          <a:bodyPr/>
          <a:lstStyle/>
          <a:p>
            <a:r>
              <a:rPr lang="en-US" sz="1800" dirty="0"/>
              <a:t>A number of our National Account customers leverage third party providers to coordinate their facility maintenance requirements (service &amp; maintenance calls). </a:t>
            </a:r>
            <a:r>
              <a:rPr lang="en-US" sz="1800" dirty="0" smtClean="0"/>
              <a:t>Each </a:t>
            </a:r>
            <a:r>
              <a:rPr lang="en-US" sz="1800" dirty="0"/>
              <a:t>of those companies have a specific </a:t>
            </a:r>
            <a:r>
              <a:rPr lang="en-US" sz="1800" b="1" dirty="0"/>
              <a:t>Interactive Voice Response (IVR) </a:t>
            </a:r>
            <a:r>
              <a:rPr lang="en-US" sz="1800" dirty="0"/>
              <a:t>telephone system that requires us to use when updating and or processing Service Ticket requests within their system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In order to reduce Customer invoice disputes, it is </a:t>
            </a:r>
            <a:r>
              <a:rPr lang="en-US" sz="1800" b="1" cap="all" dirty="0" smtClean="0"/>
              <a:t>imperative</a:t>
            </a:r>
            <a:r>
              <a:rPr lang="en-US" sz="1800" dirty="0" smtClean="0"/>
              <a:t> Technician’s follow the instructions contained in the Service Bulletin.  </a:t>
            </a:r>
          </a:p>
          <a:p>
            <a:pPr>
              <a:spcBef>
                <a:spcPts val="1200"/>
              </a:spcBef>
              <a:buClrTx/>
            </a:pPr>
            <a:r>
              <a:rPr lang="en-US" sz="1800" dirty="0" smtClean="0"/>
              <a:t>The Service Bulletin is an Attachment on the Service Order.  This training document will explain how to locate and download the Service Bulletin Attachment.</a:t>
            </a:r>
          </a:p>
          <a:p>
            <a:pPr>
              <a:spcBef>
                <a:spcPts val="0"/>
              </a:spcBef>
              <a:buClrTx/>
            </a:pPr>
            <a:endParaRPr lang="en-US" sz="1600" b="1" dirty="0" smtClean="0"/>
          </a:p>
          <a:p>
            <a:pPr>
              <a:spcBef>
                <a:spcPts val="0"/>
              </a:spcBef>
              <a:buClrTx/>
            </a:pPr>
            <a:r>
              <a:rPr lang="en-US" sz="1600" b="1" dirty="0" smtClean="0"/>
              <a:t>Note: </a:t>
            </a:r>
            <a:r>
              <a:rPr lang="en-US" sz="1600" dirty="0" smtClean="0"/>
              <a:t>to navigate throughout the training, click in the blue box to proceed to the next slide. If a blue box is not available, use the Next button to advance between slides.</a:t>
            </a:r>
          </a:p>
        </p:txBody>
      </p:sp>
      <p:sp>
        <p:nvSpPr>
          <p:cNvPr id="7" name="Slide Number Placeholder 9"/>
          <p:cNvSpPr txBox="1">
            <a:spLocks/>
          </p:cNvSpPr>
          <p:nvPr/>
        </p:nvSpPr>
        <p:spPr>
          <a:xfrm>
            <a:off x="8409853" y="6569041"/>
            <a:ext cx="366750" cy="239194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1E164E-33F5-9B46-810F-75CC4599651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Action Button: Custom 11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3" name="Action Button: Custom 12">
            <a:hlinkClick r:id="" action="ppaction://hlinkshowjump?jump=nextslide" highlightClick="1"/>
          </p:cNvPr>
          <p:cNvSpPr>
            <a:spLocks/>
          </p:cNvSpPr>
          <p:nvPr/>
        </p:nvSpPr>
        <p:spPr>
          <a:xfrm>
            <a:off x="4989924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Next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4" name="Action Button: Custom 13">
            <a:hlinkClick r:id="" action="ppaction://hlinkshowjump?jump=lastslide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5" name="Action Button: Custom 14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8531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sz="2400" b="1" dirty="0" smtClean="0"/>
              <a:t>Viewing the Bulletin Attachment</a:t>
            </a:r>
            <a:endParaRPr lang="en-US" sz="2400" b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3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22300" y="1033181"/>
            <a:ext cx="3867912" cy="40050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The Service Bulletin is available from the Astea Mobile application by accessing Attachments.</a:t>
            </a:r>
          </a:p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To access the Service Bulletin from Attachments, select the orange arrow that corresponds to the following service order from the Work List: </a:t>
            </a:r>
            <a:r>
              <a:rPr lang="en-US" sz="1600" b="1" dirty="0" smtClean="0">
                <a:solidFill>
                  <a:schemeClr val="tx1"/>
                </a:solidFill>
              </a:rPr>
              <a:t>Mar 31, 2016 1:00 PM KOHL’S DEPT STORE #10534.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11" name="Action Button: Custom 10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2" name="Action Button: Custom 11">
            <a:hlinkClick r:id="" action="ppaction://hlinkshowjump?jump=lastslide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3" name="Action Button: Custom 12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938" y="1035585"/>
            <a:ext cx="2819111" cy="5016035"/>
          </a:xfrm>
          <a:prstGeom prst="rect">
            <a:avLst/>
          </a:prstGeom>
        </p:spPr>
      </p:pic>
      <p:sp>
        <p:nvSpPr>
          <p:cNvPr id="14" name="Rounded Rectangle 13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7841344" y="2193390"/>
            <a:ext cx="462376" cy="352604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solidFill>
              <a:srgbClr val="0097C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7841344" y="2193390"/>
            <a:ext cx="462376" cy="352604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5335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sz="2400" b="1" dirty="0" smtClean="0"/>
              <a:t>Viewing </a:t>
            </a:r>
            <a:r>
              <a:rPr lang="en-US" sz="2400" b="1" dirty="0"/>
              <a:t>the Bulletin </a:t>
            </a:r>
            <a:r>
              <a:rPr lang="en-US" sz="2400" b="1" dirty="0" smtClean="0"/>
              <a:t>Attachment</a:t>
            </a:r>
            <a:endParaRPr lang="en-US" sz="2400" b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4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22300" y="1033181"/>
            <a:ext cx="3867912" cy="40050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Select the </a:t>
            </a:r>
            <a:r>
              <a:rPr lang="en-US" sz="1600" b="1" dirty="0" smtClean="0">
                <a:solidFill>
                  <a:schemeClr val="tx1"/>
                </a:solidFill>
              </a:rPr>
              <a:t>Attachments</a:t>
            </a:r>
            <a:r>
              <a:rPr lang="en-US" sz="1600" dirty="0" smtClean="0">
                <a:solidFill>
                  <a:schemeClr val="tx1"/>
                </a:solidFill>
              </a:rPr>
              <a:t> icon to open and view all available attachments, including the Service Bulletin.</a:t>
            </a:r>
          </a:p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The red circle with a number indicates the number of Attachments.  This Service Order has 4 Attachments.  </a:t>
            </a:r>
          </a:p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11" name="Action Button: Custom 10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2" name="Action Button: Custom 11">
            <a:hlinkClick r:id="" action="ppaction://hlinkshowjump?jump=lastslide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3" name="Action Button: Custom 12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5183" y="1026858"/>
            <a:ext cx="2824866" cy="4968056"/>
          </a:xfrm>
          <a:prstGeom prst="rect">
            <a:avLst/>
          </a:prstGeom>
        </p:spPr>
      </p:pic>
      <p:sp>
        <p:nvSpPr>
          <p:cNvPr id="17" name="Rounded Rectangle 16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7098394" y="5634146"/>
            <a:ext cx="462376" cy="352604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solidFill>
              <a:srgbClr val="0097C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7098394" y="5634146"/>
            <a:ext cx="462376" cy="352604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5335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sz="2400" b="1" dirty="0" smtClean="0"/>
              <a:t>Viewing </a:t>
            </a:r>
            <a:r>
              <a:rPr lang="en-US" sz="2400" b="1" dirty="0"/>
              <a:t>the Bulletin </a:t>
            </a:r>
            <a:r>
              <a:rPr lang="en-US" sz="2400" b="1" dirty="0" smtClean="0"/>
              <a:t>Attachment</a:t>
            </a:r>
            <a:endParaRPr lang="en-US" sz="2400" b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5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22300" y="1033181"/>
            <a:ext cx="3867912" cy="40050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A list of all Attachments appears. Attachments that are available from this section include the following: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  Service Bulletin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  Panel Information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  </a:t>
            </a:r>
            <a:r>
              <a:rPr lang="en-US" sz="1600" smtClean="0">
                <a:solidFill>
                  <a:schemeClr val="tx1"/>
                </a:solidFill>
              </a:rPr>
              <a:t>Addl</a:t>
            </a:r>
            <a:r>
              <a:rPr lang="en-US" sz="1600" dirty="0" smtClean="0">
                <a:solidFill>
                  <a:schemeClr val="tx1"/>
                </a:solidFill>
              </a:rPr>
              <a:t> Customer Information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  Contract &amp; R-Codes</a:t>
            </a:r>
          </a:p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11" name="Action Button: Custom 10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2" name="Action Button: Custom 11">
            <a:hlinkClick r:id="" action="ppaction://hlinkshowjump?jump=lastslide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3" name="Action Button: Custom 12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6" name="Action Button: Custom 15">
            <a:hlinkClick r:id="" action="ppaction://hlinkshowjump?jump=nextslide" highlightClick="1"/>
          </p:cNvPr>
          <p:cNvSpPr>
            <a:spLocks/>
          </p:cNvSpPr>
          <p:nvPr/>
        </p:nvSpPr>
        <p:spPr>
          <a:xfrm>
            <a:off x="4989924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Next</a:t>
            </a:r>
            <a:endParaRPr lang="en-US" sz="750" dirty="0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5183" y="1018141"/>
            <a:ext cx="2824866" cy="502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55930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sz="2400" b="1" dirty="0" smtClean="0"/>
              <a:t>Viewing the Bulletin Attachment</a:t>
            </a:r>
            <a:endParaRPr lang="en-US" sz="2400" b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6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22300" y="1033181"/>
            <a:ext cx="3867912" cy="40050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Select the Attachment titled “</a:t>
            </a:r>
            <a:r>
              <a:rPr lang="en-US" sz="1600" b="1" dirty="0" smtClean="0">
                <a:solidFill>
                  <a:schemeClr val="tx1"/>
                </a:solidFill>
              </a:rPr>
              <a:t>Bulletins.txt</a:t>
            </a:r>
            <a:r>
              <a:rPr lang="en-US" sz="1600" dirty="0" smtClean="0">
                <a:solidFill>
                  <a:schemeClr val="tx1"/>
                </a:solidFill>
              </a:rPr>
              <a:t>” to view the Service Bulletin.</a:t>
            </a:r>
          </a:p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" name="Action Button: Custom 10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2" name="Action Button: Custom 11">
            <a:hlinkClick r:id="" action="ppaction://hlinkshowjump?jump=lastslide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3" name="Action Button: Custom 12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5183" y="1018141"/>
            <a:ext cx="2824866" cy="5021985"/>
          </a:xfrm>
          <a:prstGeom prst="rect">
            <a:avLst/>
          </a:prstGeom>
        </p:spPr>
      </p:pic>
      <p:sp>
        <p:nvSpPr>
          <p:cNvPr id="16" name="Rounded Rectangle 15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5495183" y="2193390"/>
            <a:ext cx="2824866" cy="352604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solidFill>
              <a:srgbClr val="0097C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le 16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5495183" y="2193390"/>
            <a:ext cx="2824866" cy="352604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5335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sz="2400" b="1" dirty="0" smtClean="0"/>
              <a:t>Viewing the Bulletin Attachment</a:t>
            </a:r>
            <a:endParaRPr lang="en-US" sz="2400" b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7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22300" y="1033181"/>
            <a:ext cx="3867912" cy="40050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The Download button is displayed for this particular file. </a:t>
            </a:r>
          </a:p>
        </p:txBody>
      </p:sp>
      <p:sp>
        <p:nvSpPr>
          <p:cNvPr id="11" name="Action Button: Custom 10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2" name="Action Button: Custom 11">
            <a:hlinkClick r:id="" action="ppaction://hlinkshowjump?jump=lastslide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3" name="Action Button: Custom 12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3898" y="1033181"/>
            <a:ext cx="2827387" cy="5006945"/>
          </a:xfrm>
          <a:prstGeom prst="rect">
            <a:avLst/>
          </a:prstGeom>
        </p:spPr>
      </p:pic>
      <p:sp>
        <p:nvSpPr>
          <p:cNvPr id="16" name="Action Button: Custom 15">
            <a:hlinkClick r:id="" action="ppaction://hlinkshowjump?jump=nextslide" highlightClick="1"/>
          </p:cNvPr>
          <p:cNvSpPr>
            <a:spLocks/>
          </p:cNvSpPr>
          <p:nvPr/>
        </p:nvSpPr>
        <p:spPr>
          <a:xfrm>
            <a:off x="4989924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Next</a:t>
            </a:r>
            <a:endParaRPr lang="en-US" sz="7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18799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sz="2400" b="1" dirty="0"/>
              <a:t>Viewing the Bulletin </a:t>
            </a:r>
            <a:r>
              <a:rPr lang="en-US" sz="2400" b="1" dirty="0" smtClean="0"/>
              <a:t>Attachment</a:t>
            </a:r>
            <a:endParaRPr lang="en-US" sz="2400" b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8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22300" y="1033181"/>
            <a:ext cx="3867912" cy="40050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Select the </a:t>
            </a:r>
            <a:r>
              <a:rPr lang="en-US" sz="1600" b="1" dirty="0" smtClean="0">
                <a:solidFill>
                  <a:schemeClr val="tx1"/>
                </a:solidFill>
              </a:rPr>
              <a:t>Download</a:t>
            </a:r>
            <a:r>
              <a:rPr lang="en-US" sz="1600" dirty="0" smtClean="0">
                <a:solidFill>
                  <a:schemeClr val="tx1"/>
                </a:solidFill>
              </a:rPr>
              <a:t> button to begin the file download process.</a:t>
            </a:r>
          </a:p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11" name="Action Button: Custom 10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2" name="Action Button: Custom 11">
            <a:hlinkClick r:id="" action="ppaction://hlinkshowjump?jump=lastslide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3" name="Action Button: Custom 12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3898" y="1033181"/>
            <a:ext cx="2827387" cy="5006945"/>
          </a:xfrm>
          <a:prstGeom prst="rect">
            <a:avLst/>
          </a:prstGeom>
        </p:spPr>
      </p:pic>
      <p:sp>
        <p:nvSpPr>
          <p:cNvPr id="16" name="Rounded Rectangle 15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7421336" y="3654797"/>
            <a:ext cx="759920" cy="352604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solidFill>
              <a:srgbClr val="0097C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le 16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7421336" y="3654797"/>
            <a:ext cx="759920" cy="352604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5335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sz="2400" b="1" dirty="0"/>
              <a:t>Viewing the Bulletin Attachment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9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22300" y="1033181"/>
            <a:ext cx="3867912" cy="40050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The View and Delete buttons are displayed.</a:t>
            </a:r>
          </a:p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11" name="Action Button: Custom 10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2" name="Action Button: Custom 11">
            <a:hlinkClick r:id="" action="ppaction://hlinkshowjump?jump=lastslide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3" name="Action Button: Custom 12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4" name="Rounded Rectangle 13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7393576" y="3622296"/>
            <a:ext cx="839386" cy="428943"/>
          </a:xfrm>
          <a:prstGeom prst="roundRect">
            <a:avLst/>
          </a:prstGeom>
          <a:solidFill>
            <a:schemeClr val="lt1">
              <a:alpha val="0"/>
            </a:schemeClr>
          </a:solidFill>
          <a:ln w="444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83" y="1033180"/>
            <a:ext cx="2819498" cy="5006945"/>
          </a:xfrm>
          <a:prstGeom prst="rect">
            <a:avLst/>
          </a:prstGeom>
        </p:spPr>
      </p:pic>
      <p:sp>
        <p:nvSpPr>
          <p:cNvPr id="16" name="Action Button: Custom 15">
            <a:hlinkClick r:id="" action="ppaction://hlinkshowjump?jump=nextslide" highlightClick="1"/>
          </p:cNvPr>
          <p:cNvSpPr>
            <a:spLocks/>
          </p:cNvSpPr>
          <p:nvPr/>
        </p:nvSpPr>
        <p:spPr>
          <a:xfrm>
            <a:off x="4989924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Next</a:t>
            </a:r>
            <a:endParaRPr lang="en-US" sz="7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6202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SS_template">
  <a:themeElements>
    <a:clrScheme name="Stanley">
      <a:dk1>
        <a:sysClr val="windowText" lastClr="000000"/>
      </a:dk1>
      <a:lt1>
        <a:sysClr val="window" lastClr="FFFFFF"/>
      </a:lt1>
      <a:dk2>
        <a:srgbClr val="FFDB0A"/>
      </a:dk2>
      <a:lt2>
        <a:srgbClr val="AAAAAA"/>
      </a:lt2>
      <a:accent1>
        <a:srgbClr val="FFDB0A"/>
      </a:accent1>
      <a:accent2>
        <a:srgbClr val="0098C3"/>
      </a:accent2>
      <a:accent3>
        <a:srgbClr val="000000"/>
      </a:accent3>
      <a:accent4>
        <a:srgbClr val="AAAAAA"/>
      </a:accent4>
      <a:accent5>
        <a:srgbClr val="DADADA"/>
      </a:accent5>
      <a:accent6>
        <a:srgbClr val="FFDB0A"/>
      </a:accent6>
      <a:hlink>
        <a:srgbClr val="0098C3"/>
      </a:hlink>
      <a:folHlink>
        <a:srgbClr val="61636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4820A1636C5E4EAC5D9213777AFFB8" ma:contentTypeVersion="0" ma:contentTypeDescription="Create a new document." ma:contentTypeScope="" ma:versionID="d51955efa952827b58521ea7db63f4a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420E19-8689-415D-890F-30B8E89C1C63}">
  <ds:schemaRefs>
    <ds:schemaRef ds:uri="http://www.w3.org/XML/1998/namespace"/>
    <ds:schemaRef ds:uri="http://purl.org/dc/terms/"/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EEA8A10-A496-447A-888D-1CE2BD6E84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20EAB2-A2A4-4DEB-9537-8C2A372BE3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41789</TotalTime>
  <Words>480</Words>
  <Application>Microsoft Office PowerPoint</Application>
  <PresentationFormat>On-screen Show (4:3)</PresentationFormat>
  <Paragraphs>101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Lucida Grande</vt:lpstr>
      <vt:lpstr>SSS_template</vt:lpstr>
      <vt:lpstr>Astea Mobile Service Bulletin Attachment (IVR)</vt:lpstr>
      <vt:lpstr>IVR Overview</vt:lpstr>
      <vt:lpstr>Viewing the Bulletin Attachment</vt:lpstr>
      <vt:lpstr>Viewing the Bulletin Attachment</vt:lpstr>
      <vt:lpstr>Viewing the Bulletin Attachment</vt:lpstr>
      <vt:lpstr>Viewing the Bulletin Attachment</vt:lpstr>
      <vt:lpstr>Viewing the Bulletin Attachment</vt:lpstr>
      <vt:lpstr>Viewing the Bulletin Attachment</vt:lpstr>
      <vt:lpstr>Viewing the Bulletin Attachment</vt:lpstr>
      <vt:lpstr>Viewing the Bulletin Attachment</vt:lpstr>
      <vt:lpstr>Viewing the Bulletin Attachment</vt:lpstr>
      <vt:lpstr>Viewing the Bulletin Attachment</vt:lpstr>
      <vt:lpstr>Viewing the Bulletin Attachment</vt:lpstr>
      <vt:lpstr>PowerPoint Presentation</vt:lpstr>
    </vt:vector>
  </TitlesOfParts>
  <Company>Stanley Black &amp; Decker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kap0223</dc:creator>
  <cp:lastModifiedBy>Harrison, Dana</cp:lastModifiedBy>
  <cp:revision>595</cp:revision>
  <dcterms:created xsi:type="dcterms:W3CDTF">2013-06-25T20:05:35Z</dcterms:created>
  <dcterms:modified xsi:type="dcterms:W3CDTF">2016-03-30T14:36:38Z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0x010100074820A1636C5E4EAC5D9213777AFFB8</vt:lpwstr>
  </property>
</Properties>
</file>