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handoutMasterIdLst>
    <p:handoutMasterId r:id="rId46"/>
  </p:handoutMasterIdLst>
  <p:sldIdLst>
    <p:sldId id="257" r:id="rId5"/>
    <p:sldId id="283" r:id="rId6"/>
    <p:sldId id="303" r:id="rId7"/>
    <p:sldId id="304" r:id="rId8"/>
    <p:sldId id="316" r:id="rId9"/>
    <p:sldId id="317" r:id="rId10"/>
    <p:sldId id="318" r:id="rId11"/>
    <p:sldId id="319" r:id="rId12"/>
    <p:sldId id="320" r:id="rId13"/>
    <p:sldId id="311" r:id="rId14"/>
    <p:sldId id="312" r:id="rId15"/>
    <p:sldId id="313" r:id="rId16"/>
    <p:sldId id="314" r:id="rId17"/>
    <p:sldId id="315" r:id="rId18"/>
    <p:sldId id="307" r:id="rId19"/>
    <p:sldId id="308" r:id="rId20"/>
    <p:sldId id="310" r:id="rId21"/>
    <p:sldId id="309"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01" r:id="rId44"/>
    <p:sldId id="30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97C3"/>
    <a:srgbClr val="6699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54" autoAdjust="0"/>
  </p:normalViewPr>
  <p:slideViewPr>
    <p:cSldViewPr snapToGrid="0" snapToObjects="1">
      <p:cViewPr varScale="1">
        <p:scale>
          <a:sx n="72" d="100"/>
          <a:sy n="72" d="100"/>
        </p:scale>
        <p:origin x="-870" y="-84"/>
      </p:cViewPr>
      <p:guideLst>
        <p:guide orient="horz" pos="4254"/>
        <p:guide pos="282"/>
      </p:guideLst>
    </p:cSldViewPr>
  </p:slideViewPr>
  <p:notesTextViewPr>
    <p:cViewPr>
      <p:scale>
        <a:sx n="100" d="100"/>
        <a:sy n="100" d="100"/>
      </p:scale>
      <p:origin x="0" y="0"/>
    </p:cViewPr>
  </p:notesTextViewPr>
  <p:notesViewPr>
    <p:cSldViewPr snapToGrid="0" snapToObjects="1">
      <p:cViewPr varScale="1">
        <p:scale>
          <a:sx n="52" d="100"/>
          <a:sy n="52" d="100"/>
        </p:scale>
        <p:origin x="-28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98D587-28AC-4E9F-A679-930835B6E941}" type="datetimeFigureOut">
              <a:rPr lang="en-US" smtClean="0"/>
              <a:pPr/>
              <a:t>7/13/2016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05B579-385E-4FCC-882E-4A6C54FCA7DB}" type="slidenum">
              <a:rPr lang="en-US" smtClean="0"/>
              <a:pPr/>
              <a:t>‹#›</a:t>
            </a:fld>
            <a:endParaRPr lang="en-US"/>
          </a:p>
        </p:txBody>
      </p:sp>
    </p:spTree>
    <p:extLst>
      <p:ext uri="{BB962C8B-B14F-4D97-AF65-F5344CB8AC3E}">
        <p14:creationId xmlns:p14="http://schemas.microsoft.com/office/powerpoint/2010/main" xmlns="" val="35093031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STN_ppt_cover.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2433752"/>
            <a:ext cx="7772400" cy="1225933"/>
          </a:xfrm>
        </p:spPr>
        <p:txBody>
          <a:bodyPr lIns="0" anchor="t" anchorCtr="0">
            <a:no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457200" y="3861176"/>
            <a:ext cx="6400800" cy="1752600"/>
          </a:xfrm>
        </p:spPr>
        <p:txBody>
          <a:bodyPr lIns="0" rIns="0">
            <a:no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SSS_floating.png"/>
          <p:cNvPicPr>
            <a:picLocks noChangeAspect="1"/>
          </p:cNvPicPr>
          <p:nvPr userDrawn="1"/>
        </p:nvPicPr>
        <p:blipFill>
          <a:blip r:embed="rId3"/>
          <a:stretch>
            <a:fillRect/>
          </a:stretch>
        </p:blipFill>
        <p:spPr>
          <a:xfrm>
            <a:off x="470848" y="513669"/>
            <a:ext cx="2913797" cy="886968"/>
          </a:xfrm>
          <a:prstGeom prst="rect">
            <a:avLst/>
          </a:prstGeom>
        </p:spPr>
      </p:pic>
    </p:spTree>
    <p:extLst>
      <p:ext uri="{BB962C8B-B14F-4D97-AF65-F5344CB8AC3E}">
        <p14:creationId xmlns:p14="http://schemas.microsoft.com/office/powerpoint/2010/main" xmlns="" val="1526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tx2"/>
        </a:solidFill>
        <a:effectLst/>
      </p:bgPr>
    </p:bg>
    <p:spTree>
      <p:nvGrpSpPr>
        <p:cNvPr id="1" name=""/>
        <p:cNvGrpSpPr/>
        <p:nvPr/>
      </p:nvGrpSpPr>
      <p:grpSpPr>
        <a:xfrm>
          <a:off x="0" y="0"/>
          <a:ext cx="0" cy="0"/>
          <a:chOff x="0" y="0"/>
          <a:chExt cx="0" cy="0"/>
        </a:xfrm>
      </p:grpSpPr>
      <p:pic>
        <p:nvPicPr>
          <p:cNvPr id="4" name="Picture 3" descr="STN_divider_yellow.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6692" y="2182388"/>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76364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White">
    <p:spTree>
      <p:nvGrpSpPr>
        <p:cNvPr id="1" name=""/>
        <p:cNvGrpSpPr/>
        <p:nvPr/>
      </p:nvGrpSpPr>
      <p:grpSpPr>
        <a:xfrm>
          <a:off x="0" y="0"/>
          <a:ext cx="0" cy="0"/>
          <a:chOff x="0" y="0"/>
          <a:chExt cx="0" cy="0"/>
        </a:xfrm>
      </p:grpSpPr>
      <p:pic>
        <p:nvPicPr>
          <p:cNvPr id="3" name="Picture 2" descr="Cover4_Wh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53394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solidFill>
                  <a:schemeClr val="bg1"/>
                </a:solidFill>
              </a:defRPr>
            </a:lvl1pPr>
            <a:lvl2pPr marL="457200" indent="0">
              <a:spcBef>
                <a:spcPts val="800"/>
              </a:spcBef>
              <a:spcAft>
                <a:spcPts val="0"/>
              </a:spcAft>
              <a:buNone/>
              <a:defRPr sz="2000">
                <a:solidFill>
                  <a:schemeClr val="bg1"/>
                </a:solidFill>
              </a:defRPr>
            </a:lvl2pPr>
            <a:lvl3pPr marL="914400" indent="0">
              <a:spcBef>
                <a:spcPts val="800"/>
              </a:spcBef>
              <a:spcAft>
                <a:spcPts val="0"/>
              </a:spcAft>
              <a:buNone/>
              <a:defRPr sz="2000">
                <a:solidFill>
                  <a:schemeClr val="bg1"/>
                </a:solidFill>
              </a:defRPr>
            </a:lvl3pPr>
            <a:lvl4pPr marL="1371600" indent="0">
              <a:spcBef>
                <a:spcPts val="800"/>
              </a:spcBef>
              <a:spcAft>
                <a:spcPts val="0"/>
              </a:spcAft>
              <a:buNone/>
              <a:defRPr sz="2000">
                <a:solidFill>
                  <a:schemeClr val="bg1"/>
                </a:solidFill>
              </a:defRPr>
            </a:lvl4pPr>
            <a:lvl5pPr marL="1828800" indent="0">
              <a:spcBef>
                <a:spcPts val="800"/>
              </a:spcBef>
              <a:spcAft>
                <a:spcPts val="0"/>
              </a:spcAft>
              <a:buNone/>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20675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6095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3" name="Picture 2" descr="sRGBbackgroun.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pic>
        <p:nvPicPr>
          <p:cNvPr id="4" name="Picture 3" descr="SSS_floating.png"/>
          <p:cNvPicPr>
            <a:picLocks noChangeAspect="1"/>
          </p:cNvPicPr>
          <p:nvPr userDrawn="1"/>
        </p:nvPicPr>
        <p:blipFill>
          <a:blip r:embed="rId3"/>
          <a:stretch>
            <a:fillRect/>
          </a:stretch>
        </p:blipFill>
        <p:spPr>
          <a:xfrm>
            <a:off x="457200" y="6568375"/>
            <a:ext cx="796925" cy="242586"/>
          </a:xfrm>
          <a:prstGeom prst="rect">
            <a:avLst/>
          </a:prstGeom>
        </p:spPr>
      </p:pic>
    </p:spTree>
    <p:extLst>
      <p:ext uri="{BB962C8B-B14F-4D97-AF65-F5344CB8AC3E}">
        <p14:creationId xmlns:p14="http://schemas.microsoft.com/office/powerpoint/2010/main" xmlns="" val="4200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page">
    <p:bg>
      <p:bgPr>
        <a:solidFill>
          <a:schemeClr val="tx2"/>
        </a:solidFill>
        <a:effectLst/>
      </p:bgPr>
    </p:bg>
    <p:spTree>
      <p:nvGrpSpPr>
        <p:cNvPr id="1" name=""/>
        <p:cNvGrpSpPr/>
        <p:nvPr/>
      </p:nvGrpSpPr>
      <p:grpSpPr>
        <a:xfrm>
          <a:off x="0" y="0"/>
          <a:ext cx="0" cy="0"/>
          <a:chOff x="0" y="0"/>
          <a:chExt cx="0" cy="0"/>
        </a:xfrm>
      </p:grpSpPr>
      <p:pic>
        <p:nvPicPr>
          <p:cNvPr id="4" name="Picture 3" descr="sRGBbackgroun.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391" cy="6857543"/>
          </a:xfrm>
          <a:prstGeom prst="rect">
            <a:avLst/>
          </a:prstGeom>
        </p:spPr>
      </p:pic>
      <p:pic>
        <p:nvPicPr>
          <p:cNvPr id="3" name="Picture 2" descr="SSS_floating.png"/>
          <p:cNvPicPr>
            <a:picLocks noChangeAspect="1"/>
          </p:cNvPicPr>
          <p:nvPr userDrawn="1"/>
        </p:nvPicPr>
        <p:blipFill>
          <a:blip r:embed="rId3"/>
          <a:stretch>
            <a:fillRect/>
          </a:stretch>
        </p:blipFill>
        <p:spPr>
          <a:xfrm>
            <a:off x="2224586" y="2566222"/>
            <a:ext cx="4694830" cy="1429120"/>
          </a:xfrm>
          <a:prstGeom prst="rect">
            <a:avLst/>
          </a:prstGeom>
        </p:spPr>
      </p:pic>
    </p:spTree>
    <p:extLst>
      <p:ext uri="{BB962C8B-B14F-4D97-AF65-F5344CB8AC3E}">
        <p14:creationId xmlns:p14="http://schemas.microsoft.com/office/powerpoint/2010/main" xmlns="" val="12770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2446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Tx/>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smtClean="0"/>
              <a:t>Click icon to add picture</a:t>
            </a:r>
            <a:endParaRPr lang="en-US"/>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109774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2081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Whit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396234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p14="http://schemas.microsoft.com/office/powerpoint/2010/main" xmlns="" val="194077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ck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199" y="1268638"/>
            <a:ext cx="8228361"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descr="STN_security_r_k.jpg"/>
          <p:cNvPicPr>
            <a:picLocks noChangeAspect="1"/>
          </p:cNvPicPr>
          <p:nvPr userDrawn="1"/>
        </p:nvPicPr>
        <p:blipFill>
          <a:blip r:embed="rId2"/>
          <a:stretch>
            <a:fillRect/>
          </a:stretch>
        </p:blipFill>
        <p:spPr>
          <a:xfrm>
            <a:off x="397012" y="6489971"/>
            <a:ext cx="914262" cy="361769"/>
          </a:xfrm>
          <a:prstGeom prst="rect">
            <a:avLst/>
          </a:prstGeom>
        </p:spPr>
      </p:pic>
    </p:spTree>
    <p:extLst>
      <p:ext uri="{BB962C8B-B14F-4D97-AF65-F5344CB8AC3E}">
        <p14:creationId xmlns:p14="http://schemas.microsoft.com/office/powerpoint/2010/main" xmlns="" val="199195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Black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xmlns="" val="33277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Content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smtClean="0"/>
              <a:t>Click icon to add picture</a:t>
            </a:r>
            <a:endParaRPr lang="en-US"/>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4312" y="6536456"/>
            <a:ext cx="1088136" cy="288768"/>
          </a:xfrm>
          <a:prstGeom prst="rect">
            <a:avLst/>
          </a:prstGeom>
        </p:spPr>
      </p:pic>
    </p:spTree>
    <p:extLst>
      <p:ext uri="{BB962C8B-B14F-4D97-AF65-F5344CB8AC3E}">
        <p14:creationId xmlns:p14="http://schemas.microsoft.com/office/powerpoint/2010/main" xmlns="" val="387784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492240"/>
            <a:ext cx="9144000" cy="3657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49614"/>
            <a:ext cx="8229600" cy="870187"/>
          </a:xfrm>
          <a:prstGeom prst="rect">
            <a:avLst/>
          </a:prstGeom>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8638"/>
            <a:ext cx="8229600" cy="4525963"/>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20049" y="6536385"/>
            <a:ext cx="366750" cy="239194"/>
          </a:xfrm>
          <a:prstGeom prst="rect">
            <a:avLst/>
          </a:prstGeom>
        </p:spPr>
        <p:txBody>
          <a:bodyPr vert="horz" lIns="0" tIns="45720" rIns="0" bIns="0" rtlCol="0" anchor="b" anchorCtr="0"/>
          <a:lstStyle>
            <a:lvl1pPr>
              <a:defRPr lang="en-US" sz="1000" smtClean="0">
                <a:latin typeface="Arial"/>
                <a:cs typeface="Arial"/>
              </a:defRPr>
            </a:lvl1pPr>
          </a:lstStyle>
          <a:p>
            <a:pPr algn="r"/>
            <a:fld id="{9E1E164E-33F5-9B46-810F-75CC45996516}" type="slidenum">
              <a:rPr lang="en-US" smtClean="0"/>
              <a:pPr algn="r"/>
              <a:t>‹#›</a:t>
            </a:fld>
            <a:endParaRPr lang="en-US" dirty="0"/>
          </a:p>
        </p:txBody>
      </p:sp>
      <p:pic>
        <p:nvPicPr>
          <p:cNvPr id="8" name="Picture 7" descr="SSS_floating.png"/>
          <p:cNvPicPr>
            <a:picLocks noChangeAspect="1"/>
          </p:cNvPicPr>
          <p:nvPr/>
        </p:nvPicPr>
        <p:blipFill>
          <a:blip r:embed="rId17"/>
          <a:stretch>
            <a:fillRect/>
          </a:stretch>
        </p:blipFill>
        <p:spPr>
          <a:xfrm>
            <a:off x="457200" y="6568375"/>
            <a:ext cx="796925" cy="242586"/>
          </a:xfrm>
          <a:prstGeom prst="rect">
            <a:avLst/>
          </a:prstGeom>
        </p:spPr>
      </p:pic>
    </p:spTree>
    <p:extLst>
      <p:ext uri="{BB962C8B-B14F-4D97-AF65-F5344CB8AC3E}">
        <p14:creationId xmlns:p14="http://schemas.microsoft.com/office/powerpoint/2010/main" xmlns="" val="778298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2" r:id="rId3"/>
    <p:sldLayoutId id="2147483676" r:id="rId4"/>
    <p:sldLayoutId id="2147483678" r:id="rId5"/>
    <p:sldLayoutId id="2147483679" r:id="rId6"/>
    <p:sldLayoutId id="2147483684" r:id="rId7"/>
    <p:sldLayoutId id="2147483685" r:id="rId8"/>
    <p:sldLayoutId id="2147483683" r:id="rId9"/>
    <p:sldLayoutId id="2147483675" r:id="rId10"/>
    <p:sldLayoutId id="2147483681" r:id="rId11"/>
    <p:sldLayoutId id="2147483680" r:id="rId12"/>
    <p:sldLayoutId id="2147483686" r:id="rId13"/>
    <p:sldLayoutId id="2147483687" r:id="rId14"/>
    <p:sldLayoutId id="2147483688"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231775" indent="-231775"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1pPr>
      <a:lvl2pPr marL="458788"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2pPr>
      <a:lvl3pPr marL="687388"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917575"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4pPr>
      <a:lvl5pPr marL="1146175"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976282"/>
            <a:ext cx="7772400" cy="683403"/>
          </a:xfrm>
        </p:spPr>
        <p:txBody>
          <a:bodyPr/>
          <a:lstStyle/>
          <a:p>
            <a:r>
              <a:rPr lang="en-US" sz="3600" dirty="0" err="1" smtClean="0"/>
              <a:t>Astea</a:t>
            </a:r>
            <a:r>
              <a:rPr lang="en-US" sz="3600" dirty="0" smtClean="0"/>
              <a:t> </a:t>
            </a:r>
            <a:r>
              <a:rPr lang="en-US" sz="3600" smtClean="0"/>
              <a:t>Mobile App </a:t>
            </a:r>
            <a:r>
              <a:rPr lang="en-US" sz="3600" dirty="0" smtClean="0"/>
              <a:t>Training</a:t>
            </a:r>
            <a:endParaRPr lang="en-US" sz="3600" dirty="0"/>
          </a:p>
        </p:txBody>
      </p:sp>
      <p:sp>
        <p:nvSpPr>
          <p:cNvPr id="3" name="Subtitle 2"/>
          <p:cNvSpPr>
            <a:spLocks noGrp="1"/>
          </p:cNvSpPr>
          <p:nvPr>
            <p:ph type="subTitle" idx="1"/>
          </p:nvPr>
        </p:nvSpPr>
        <p:spPr>
          <a:xfrm>
            <a:off x="457200" y="3807386"/>
            <a:ext cx="6400800" cy="1752600"/>
          </a:xfrm>
        </p:spPr>
        <p:txBody>
          <a:bodyPr/>
          <a:lstStyle/>
          <a:p>
            <a:r>
              <a:rPr lang="en-US" dirty="0" smtClean="0"/>
              <a:t>What’s New</a:t>
            </a:r>
            <a:endParaRPr lang="en-US" dirty="0"/>
          </a:p>
        </p:txBody>
      </p:sp>
      <p:sp>
        <p:nvSpPr>
          <p:cNvPr id="4" name="Action Button: Custom 3">
            <a:hlinkClick r:id="" action="ppaction://hlinkshowjump?jump=nextslide" highlightClick="1"/>
          </p:cNvPr>
          <p:cNvSpPr>
            <a:spLocks noChangeAspect="1"/>
          </p:cNvSpPr>
          <p:nvPr/>
        </p:nvSpPr>
        <p:spPr>
          <a:xfrm>
            <a:off x="3857625" y="6167187"/>
            <a:ext cx="1028700" cy="343151"/>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Start </a:t>
            </a:r>
            <a:endParaRPr lang="en-US" sz="1600" dirty="0">
              <a:solidFill>
                <a:schemeClr val="tx1"/>
              </a:solidFill>
            </a:endParaRPr>
          </a:p>
        </p:txBody>
      </p:sp>
    </p:spTree>
    <p:extLst>
      <p:ext uri="{BB962C8B-B14F-4D97-AF65-F5344CB8AC3E}">
        <p14:creationId xmlns:p14="http://schemas.microsoft.com/office/powerpoint/2010/main" xmlns="" val="43316721"/>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dirty="0" smtClean="0"/>
              <a:t>Updating ETA</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Similarly, when using the stop codes Lunch or Offsite – Returning Today, the new labor activity should be updated to reflect the expected ETA. This then adjusts the activity on the service technician’s schedule board and allows DSE and/or Dispatch to then schedule additional service orders appropriately.</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Stop Work and choose the appropriate stop code (Lunch or Offsite – Returning Today). The new labor activity will appear.</a:t>
            </a:r>
          </a:p>
        </p:txBody>
      </p:sp>
      <p:sp>
        <p:nvSpPr>
          <p:cNvPr id="11" name="Rectangle 10"/>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8" name="Action Button: Custom 17">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9" name="Action Button: Custom 18">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0" name="Action Button: Custom 19">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pic>
        <p:nvPicPr>
          <p:cNvPr id="1026" name="Picture 2"/>
          <p:cNvPicPr>
            <a:picLocks noChangeArrowheads="1"/>
          </p:cNvPicPr>
          <p:nvPr/>
        </p:nvPicPr>
        <p:blipFill>
          <a:blip r:embed="rId2"/>
          <a:srcRect/>
          <a:stretch>
            <a:fillRect/>
          </a:stretch>
        </p:blipFill>
        <p:spPr bwMode="auto">
          <a:xfrm>
            <a:off x="5669280" y="1005840"/>
            <a:ext cx="3035808" cy="5376672"/>
          </a:xfrm>
          <a:prstGeom prst="rect">
            <a:avLst/>
          </a:prstGeom>
          <a:noFill/>
          <a:ln w="9525">
            <a:noFill/>
            <a:miter lim="800000"/>
            <a:headEnd/>
            <a:tailEnd/>
          </a:ln>
        </p:spPr>
      </p:pic>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a:srcRect/>
          <a:stretch>
            <a:fillRect/>
          </a:stretch>
        </p:blipFill>
        <p:spPr bwMode="auto">
          <a:xfrm>
            <a:off x="5669280" y="1005840"/>
            <a:ext cx="3035808" cy="5394960"/>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Updating ETA</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update the ETA, you must select the orange arrow. This will take you to the Edit Activity screen.</a:t>
            </a: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orange arrow within the activity you want to edit</a:t>
            </a:r>
          </a:p>
        </p:txBody>
      </p:sp>
      <p:sp>
        <p:nvSpPr>
          <p:cNvPr id="30" name="Rounded Rectangle 29">
            <a:hlinkClick r:id="" action="ppaction://hlinkshowjump?jump=nextslide"/>
          </p:cNvPr>
          <p:cNvSpPr>
            <a:spLocks noChangeAspect="1"/>
          </p:cNvSpPr>
          <p:nvPr/>
        </p:nvSpPr>
        <p:spPr>
          <a:xfrm>
            <a:off x="8268832" y="2109419"/>
            <a:ext cx="340311"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8268831" y="2072371"/>
            <a:ext cx="340311" cy="329655"/>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srcRect/>
          <a:stretch>
            <a:fillRect/>
          </a:stretch>
        </p:blipFill>
        <p:spPr bwMode="auto">
          <a:xfrm>
            <a:off x="5669280" y="1005840"/>
            <a:ext cx="3035808" cy="5376672"/>
          </a:xfrm>
          <a:prstGeom prst="rect">
            <a:avLst/>
          </a:prstGeom>
          <a:noFill/>
          <a:ln w="9525">
            <a:no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dirty="0" smtClean="0"/>
              <a:t>Updating ETA</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To update the ETA of an activity select the ETA dropdown arrow.</a:t>
            </a:r>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drop down arrow in the ETA field</a:t>
            </a:r>
          </a:p>
        </p:txBody>
      </p:sp>
      <p:sp>
        <p:nvSpPr>
          <p:cNvPr id="13" name="Rounded Rectangle 12"/>
          <p:cNvSpPr/>
          <p:nvPr/>
        </p:nvSpPr>
        <p:spPr>
          <a:xfrm>
            <a:off x="8151110" y="2316484"/>
            <a:ext cx="337877" cy="295836"/>
          </a:xfrm>
          <a:prstGeom prst="roundRect">
            <a:avLst/>
          </a:prstGeom>
          <a:no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Rounded Rectangle 19">
            <a:hlinkClick r:id="" action="ppaction://hlinkshowjump?jump=nextslide"/>
          </p:cNvPr>
          <p:cNvSpPr/>
          <p:nvPr/>
        </p:nvSpPr>
        <p:spPr>
          <a:xfrm>
            <a:off x="8151109" y="2314870"/>
            <a:ext cx="337877" cy="295836"/>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a:srcRect/>
          <a:stretch>
            <a:fillRect/>
          </a:stretch>
        </p:blipFill>
        <p:spPr bwMode="auto">
          <a:xfrm>
            <a:off x="5669280" y="1005840"/>
            <a:ext cx="3035808" cy="5376672"/>
          </a:xfrm>
          <a:prstGeom prst="rect">
            <a:avLst/>
          </a:prstGeom>
          <a:noFill/>
          <a:ln w="9525">
            <a:noFill/>
            <a:miter lim="800000"/>
            <a:headEnd/>
            <a:tailEnd/>
          </a:ln>
          <a:effectLst/>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done button</a:t>
            </a:r>
          </a:p>
        </p:txBody>
      </p:sp>
      <p:sp>
        <p:nvSpPr>
          <p:cNvPr id="2" name="Title 1"/>
          <p:cNvSpPr>
            <a:spLocks noGrp="1"/>
          </p:cNvSpPr>
          <p:nvPr>
            <p:ph type="title"/>
          </p:nvPr>
        </p:nvSpPr>
        <p:spPr>
          <a:xfrm>
            <a:off x="457200" y="249614"/>
            <a:ext cx="8229600" cy="527287"/>
          </a:xfrm>
        </p:spPr>
        <p:txBody>
          <a:bodyPr/>
          <a:lstStyle/>
          <a:p>
            <a:r>
              <a:rPr lang="en-US" dirty="0" smtClean="0"/>
              <a:t>Updating ETA</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 Adjust your time as needed via the calendar dialers and select done.</a:t>
            </a:r>
          </a:p>
        </p:txBody>
      </p:sp>
      <p:sp>
        <p:nvSpPr>
          <p:cNvPr id="22" name="Rounded Rectangle 21">
            <a:hlinkClick r:id="" action="ppaction://hlinkshowjump?jump=nextslide"/>
          </p:cNvPr>
          <p:cNvSpPr/>
          <p:nvPr/>
        </p:nvSpPr>
        <p:spPr>
          <a:xfrm>
            <a:off x="3578899" y="621699"/>
            <a:ext cx="941895"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4" name="Rounded Rectangle 23">
            <a:hlinkClick r:id="" action="ppaction://hlinkshowjump?jump=nextslide"/>
          </p:cNvPr>
          <p:cNvSpPr/>
          <p:nvPr/>
        </p:nvSpPr>
        <p:spPr>
          <a:xfrm>
            <a:off x="8155120" y="4569149"/>
            <a:ext cx="481623" cy="311219"/>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5" name="Rounded Rectangle 24">
            <a:hlinkClick r:id="" action="ppaction://hlinkshowjump?jump=nextslide"/>
          </p:cNvPr>
          <p:cNvSpPr/>
          <p:nvPr/>
        </p:nvSpPr>
        <p:spPr>
          <a:xfrm>
            <a:off x="8153041" y="4583717"/>
            <a:ext cx="481623" cy="31121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a:srcRect/>
          <a:stretch>
            <a:fillRect/>
          </a:stretch>
        </p:blipFill>
        <p:spPr bwMode="auto">
          <a:xfrm>
            <a:off x="5669280" y="1005840"/>
            <a:ext cx="3035808" cy="5376672"/>
          </a:xfrm>
          <a:prstGeom prst="rect">
            <a:avLst/>
          </a:prstGeom>
          <a:noFill/>
          <a:ln w="9525">
            <a:noFill/>
            <a:miter lim="800000"/>
            <a:headEnd/>
            <a:tailEnd/>
          </a:ln>
          <a:effectLst/>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
        <p:nvSpPr>
          <p:cNvPr id="2" name="Title 1"/>
          <p:cNvSpPr>
            <a:spLocks noGrp="1"/>
          </p:cNvSpPr>
          <p:nvPr>
            <p:ph type="title"/>
          </p:nvPr>
        </p:nvSpPr>
        <p:spPr>
          <a:xfrm>
            <a:off x="457200" y="249614"/>
            <a:ext cx="8229600" cy="527287"/>
          </a:xfrm>
        </p:spPr>
        <p:txBody>
          <a:bodyPr/>
          <a:lstStyle/>
          <a:p>
            <a:r>
              <a:rPr lang="en-US" dirty="0" smtClean="0"/>
              <a:t>Updating ETA</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You must save your changes when complete. </a:t>
            </a:r>
          </a:p>
          <a:p>
            <a:pPr>
              <a:spcAft>
                <a:spcPts val="600"/>
              </a:spcAft>
              <a:buNone/>
            </a:pPr>
            <a:endParaRPr lang="en-US" sz="1600" dirty="0" smtClean="0">
              <a:solidFill>
                <a:schemeClr val="tx1"/>
              </a:solidFill>
            </a:endParaRPr>
          </a:p>
          <a:p>
            <a:pPr>
              <a:spcAft>
                <a:spcPts val="600"/>
              </a:spcAft>
            </a:pPr>
            <a:r>
              <a:rPr lang="en-US" sz="1600" b="1" dirty="0" smtClean="0">
                <a:solidFill>
                  <a:schemeClr val="tx1"/>
                </a:solidFill>
              </a:rPr>
              <a:t>Note:</a:t>
            </a:r>
            <a:r>
              <a:rPr lang="en-US" sz="1600" dirty="0" smtClean="0">
                <a:solidFill>
                  <a:schemeClr val="tx1"/>
                </a:solidFill>
              </a:rPr>
              <a:t> the </a:t>
            </a:r>
            <a:r>
              <a:rPr lang="en-US" sz="1600" dirty="0" err="1" smtClean="0">
                <a:solidFill>
                  <a:schemeClr val="tx1"/>
                </a:solidFill>
              </a:rPr>
              <a:t>Astea</a:t>
            </a:r>
            <a:r>
              <a:rPr lang="en-US" sz="1600" dirty="0" smtClean="0">
                <a:solidFill>
                  <a:schemeClr val="tx1"/>
                </a:solidFill>
              </a:rPr>
              <a:t> Training - Correcting an Activity training module has been updated with these steps.</a:t>
            </a:r>
          </a:p>
          <a:p>
            <a:pPr>
              <a:spcAft>
                <a:spcPts val="600"/>
              </a:spcAft>
              <a:buNone/>
            </a:pPr>
            <a:endParaRPr lang="en-US" sz="1600" dirty="0" smtClean="0">
              <a:solidFill>
                <a:schemeClr val="tx1"/>
              </a:solidFill>
            </a:endParaRPr>
          </a:p>
          <a:p>
            <a:pPr>
              <a:spcAft>
                <a:spcPts val="600"/>
              </a:spcAft>
              <a:buNone/>
            </a:pPr>
            <a:endParaRPr lang="en-US" sz="1600" dirty="0" smtClean="0">
              <a:solidFill>
                <a:schemeClr val="tx1"/>
              </a:solidFill>
            </a:endParaRPr>
          </a:p>
        </p:txBody>
      </p:sp>
      <p:sp>
        <p:nvSpPr>
          <p:cNvPr id="20" name="Rounded Rectangle 19">
            <a:hlinkClick r:id="" action="ppaction://hlinkshowjump?jump=nextslide"/>
          </p:cNvPr>
          <p:cNvSpPr/>
          <p:nvPr/>
        </p:nvSpPr>
        <p:spPr>
          <a:xfrm>
            <a:off x="7412524" y="6023269"/>
            <a:ext cx="337877" cy="36029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ounded Rectangle 15">
            <a:hlinkClick r:id="" action="ppaction://hlinkshowjump?jump=nextslide"/>
          </p:cNvPr>
          <p:cNvSpPr/>
          <p:nvPr/>
        </p:nvSpPr>
        <p:spPr>
          <a:xfrm>
            <a:off x="7412524" y="6023269"/>
            <a:ext cx="337877" cy="307689"/>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a:srcRect/>
          <a:stretch>
            <a:fillRect/>
          </a:stretch>
        </p:blipFill>
        <p:spPr bwMode="auto">
          <a:xfrm>
            <a:off x="5669280" y="1005840"/>
            <a:ext cx="3035808" cy="5394960"/>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Request Preview</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The Preview screen displays additional information about the request including the detailed problem description, monitoring status and the bulletin. Review all of the detailed request information.</a:t>
            </a:r>
          </a:p>
          <a:p>
            <a:pPr>
              <a:spcAft>
                <a:spcPts val="600"/>
              </a:spcAft>
            </a:pPr>
            <a:endParaRPr lang="en-US" sz="1600" dirty="0" smtClean="0">
              <a:solidFill>
                <a:schemeClr val="tx1"/>
              </a:solidFill>
            </a:endParaRPr>
          </a:p>
          <a:p>
            <a:pPr>
              <a:spcAft>
                <a:spcPts val="600"/>
              </a:spcAft>
            </a:pPr>
            <a:r>
              <a:rPr lang="en-US" sz="1600" b="1" dirty="0" smtClean="0">
                <a:solidFill>
                  <a:schemeClr val="tx1"/>
                </a:solidFill>
              </a:rPr>
              <a:t>Note:</a:t>
            </a:r>
            <a:r>
              <a:rPr lang="en-US" sz="1600" dirty="0" smtClean="0">
                <a:solidFill>
                  <a:schemeClr val="tx1"/>
                </a:solidFill>
              </a:rPr>
              <a:t> the </a:t>
            </a:r>
            <a:r>
              <a:rPr lang="en-US" sz="1600" dirty="0" err="1" smtClean="0">
                <a:solidFill>
                  <a:schemeClr val="tx1"/>
                </a:solidFill>
              </a:rPr>
              <a:t>Astea</a:t>
            </a:r>
            <a:r>
              <a:rPr lang="en-US" sz="1600" dirty="0" smtClean="0">
                <a:solidFill>
                  <a:schemeClr val="tx1"/>
                </a:solidFill>
              </a:rPr>
              <a:t> Training Module 1 Introduction to Training module has been updated with these steps.</a:t>
            </a:r>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9" name="Action Button: Custom 18">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7" name="Action Button: Custom 16">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21" name="Rectangle 20"/>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2"/>
          <a:srcRect/>
          <a:stretch>
            <a:fillRect/>
          </a:stretch>
        </p:blipFill>
        <p:spPr bwMode="auto">
          <a:xfrm>
            <a:off x="5669280" y="1005840"/>
            <a:ext cx="3035808" cy="5394960"/>
          </a:xfrm>
          <a:prstGeom prst="rect">
            <a:avLst/>
          </a:prstGeom>
          <a:noFill/>
          <a:ln w="9525">
            <a:noFill/>
            <a:miter lim="800000"/>
            <a:headEnd/>
            <a:tailEnd/>
          </a:ln>
        </p:spPr>
      </p:pic>
      <p:sp>
        <p:nvSpPr>
          <p:cNvPr id="5" name="Slide Number Placeholder 4"/>
          <p:cNvSpPr>
            <a:spLocks noGrp="1"/>
          </p:cNvSpPr>
          <p:nvPr>
            <p:ph type="sldNum" sz="quarter" idx="15"/>
          </p:nvPr>
        </p:nvSpPr>
        <p:spPr/>
        <p:txBody>
          <a:bodyPr/>
          <a:lstStyle/>
          <a:p>
            <a:pPr algn="r"/>
            <a:fld id="{9E1E164E-33F5-9B46-810F-75CC45996516}" type="slidenum">
              <a:rPr lang="en-US" smtClean="0"/>
              <a:pPr algn="r"/>
              <a:t>16</a:t>
            </a:fld>
            <a:endParaRPr lang="en-US" dirty="0"/>
          </a:p>
        </p:txBody>
      </p:sp>
      <p:sp>
        <p:nvSpPr>
          <p:cNvPr id="7" name="Title 1"/>
          <p:cNvSpPr>
            <a:spLocks noGrp="1"/>
          </p:cNvSpPr>
          <p:nvPr>
            <p:ph type="title"/>
          </p:nvPr>
        </p:nvSpPr>
        <p:spPr>
          <a:xfrm>
            <a:off x="457200" y="249614"/>
            <a:ext cx="8229600" cy="527287"/>
          </a:xfrm>
        </p:spPr>
        <p:txBody>
          <a:bodyPr/>
          <a:lstStyle/>
          <a:p>
            <a:r>
              <a:rPr lang="en-US" dirty="0" smtClean="0"/>
              <a:t>Appointment Bookings</a:t>
            </a:r>
            <a:endParaRPr lang="en-US" dirty="0"/>
          </a:p>
        </p:txBody>
      </p:sp>
      <p:sp>
        <p:nvSpPr>
          <p:cNvPr id="8" name="Slide Number Placeholder 9"/>
          <p:cNvSpPr txBox="1">
            <a:spLocks/>
          </p:cNvSpPr>
          <p:nvPr/>
        </p:nvSpPr>
        <p:spPr>
          <a:xfrm>
            <a:off x="8320049" y="6536385"/>
            <a:ext cx="366750" cy="239194"/>
          </a:xfrm>
          <a:prstGeom prst="rect">
            <a:avLst/>
          </a:prstGeom>
        </p:spPr>
        <p:txBody>
          <a:bodyPr vert="horz" lIns="0" tIns="45720" rIns="0" bIns="0" rtlCol="0" anchor="b"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9E1E164E-33F5-9B46-810F-75CC45996516}" type="slidenum">
              <a:rPr kumimoji="0" lang="en-US" sz="1000" b="0" i="0" u="none" strike="noStrike" kern="1200" cap="none" spc="0" normalizeH="0" baseline="0" noProof="0" smtClean="0">
                <a:ln>
                  <a:noFill/>
                </a:ln>
                <a:solidFill>
                  <a:schemeClr val="tx1"/>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p:txBody>
      </p:sp>
      <p:cxnSp>
        <p:nvCxnSpPr>
          <p:cNvPr id="9" name="Straight Connector 8"/>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400" dirty="0" smtClean="0">
                <a:solidFill>
                  <a:schemeClr val="tx1"/>
                </a:solidFill>
              </a:rPr>
              <a:t>Appointments are assigned or booked for a customer based on their access hours and availability. Appointment times are generally a block of time indicating that a service technician is expected Not Before a specific time but no later (Latest End) than a specific time. </a:t>
            </a:r>
          </a:p>
          <a:p>
            <a:pPr>
              <a:spcAft>
                <a:spcPts val="600"/>
              </a:spcAft>
            </a:pPr>
            <a:r>
              <a:rPr lang="en-US" sz="1400" dirty="0" smtClean="0">
                <a:solidFill>
                  <a:schemeClr val="tx1"/>
                </a:solidFill>
              </a:rPr>
              <a:t>Appointments are available for the service technician to view from the Preview tab.</a:t>
            </a:r>
          </a:p>
          <a:p>
            <a:pPr>
              <a:spcAft>
                <a:spcPts val="600"/>
              </a:spcAft>
            </a:pPr>
            <a:r>
              <a:rPr lang="en-US" sz="1400" dirty="0" smtClean="0">
                <a:solidFill>
                  <a:schemeClr val="tx1"/>
                </a:solidFill>
              </a:rPr>
              <a:t>If you plan to work this request next, you can open the request by clicking the Forward button in the footer.</a:t>
            </a:r>
          </a:p>
          <a:p>
            <a:pPr>
              <a:spcAft>
                <a:spcPts val="600"/>
              </a:spcAft>
            </a:pPr>
            <a:r>
              <a:rPr lang="en-US" sz="1400" dirty="0" smtClean="0">
                <a:solidFill>
                  <a:schemeClr val="tx1"/>
                </a:solidFill>
              </a:rPr>
              <a:t>If you decide not to work this request after reviewing the information, you may click the Back icon in the footer and return to the Work List.</a:t>
            </a:r>
          </a:p>
          <a:p>
            <a:endParaRPr lang="en-US" sz="1400" dirty="0" smtClean="0">
              <a:solidFill>
                <a:schemeClr val="tx1"/>
              </a:solidFill>
            </a:endParaRPr>
          </a:p>
          <a:p>
            <a:pPr>
              <a:spcAft>
                <a:spcPts val="600"/>
              </a:spcAft>
            </a:pPr>
            <a:endParaRPr lang="en-US" sz="1600" dirty="0" smtClean="0">
              <a:solidFill>
                <a:schemeClr val="tx1"/>
              </a:solidFill>
            </a:endParaRPr>
          </a:p>
        </p:txBody>
      </p:sp>
      <p:sp>
        <p:nvSpPr>
          <p:cNvPr id="11" name="Rectangle 10"/>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Forward icon</a:t>
            </a:r>
          </a:p>
        </p:txBody>
      </p:sp>
      <p:sp>
        <p:nvSpPr>
          <p:cNvPr id="12" name="Rounded Rectangle 11">
            <a:hlinkClick r:id="" action="ppaction://hlinkshowjump?jump=nextslide"/>
          </p:cNvPr>
          <p:cNvSpPr>
            <a:spLocks noChangeAspect="1"/>
          </p:cNvSpPr>
          <p:nvPr/>
        </p:nvSpPr>
        <p:spPr>
          <a:xfrm>
            <a:off x="7281230" y="5989405"/>
            <a:ext cx="387959" cy="389540"/>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a:hlinkClick r:id="" action="ppaction://hlinkshowjump?jump=nextslide"/>
          </p:cNvPr>
          <p:cNvSpPr>
            <a:spLocks noChangeAspect="1"/>
          </p:cNvSpPr>
          <p:nvPr/>
        </p:nvSpPr>
        <p:spPr>
          <a:xfrm>
            <a:off x="7281230" y="5989405"/>
            <a:ext cx="387959" cy="389540"/>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5666958" y="3941804"/>
            <a:ext cx="3019841" cy="407464"/>
          </a:xfrm>
          <a:prstGeom prst="rect">
            <a:avLst/>
          </a:prstGeom>
          <a:solidFill>
            <a:schemeClr val="accent1">
              <a:alpha val="25000"/>
            </a:schemeClr>
          </a:solidFill>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a:srcRect/>
          <a:stretch>
            <a:fillRect/>
          </a:stretch>
        </p:blipFill>
        <p:spPr bwMode="auto">
          <a:xfrm>
            <a:off x="5669280" y="1005840"/>
            <a:ext cx="3035808" cy="5394960"/>
          </a:xfrm>
          <a:prstGeom prst="rect">
            <a:avLst/>
          </a:prstGeom>
          <a:noFill/>
          <a:ln w="9525">
            <a:noFill/>
            <a:miter lim="800000"/>
            <a:headEnd/>
            <a:tailEnd/>
          </a:ln>
          <a:effectLst/>
        </p:spPr>
      </p:pic>
      <p:sp>
        <p:nvSpPr>
          <p:cNvPr id="2" name="Title 1"/>
          <p:cNvSpPr>
            <a:spLocks noGrp="1"/>
          </p:cNvSpPr>
          <p:nvPr>
            <p:ph type="title"/>
          </p:nvPr>
        </p:nvSpPr>
        <p:spPr>
          <a:xfrm>
            <a:off x="457200" y="249614"/>
            <a:ext cx="8229600" cy="527287"/>
          </a:xfrm>
        </p:spPr>
        <p:txBody>
          <a:bodyPr/>
          <a:lstStyle/>
          <a:p>
            <a:r>
              <a:rPr lang="en-US" dirty="0" smtClean="0"/>
              <a:t>Activities Tab – Multiple Labor Activities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err="1" smtClean="0">
                <a:solidFill>
                  <a:schemeClr val="tx1"/>
                </a:solidFill>
              </a:rPr>
              <a:t>Astea</a:t>
            </a:r>
            <a:r>
              <a:rPr lang="en-US" sz="1600" dirty="0" smtClean="0">
                <a:solidFill>
                  <a:schemeClr val="tx1"/>
                </a:solidFill>
              </a:rPr>
              <a:t> allows service orders to have multiple labor activities in situations where there are multiple problems that need to be repaired. Now each of those problems will have a corresponding system type that identifies the default amount of time it should take to repair the problem. </a:t>
            </a:r>
          </a:p>
          <a:p>
            <a:pPr>
              <a:spcAft>
                <a:spcPts val="600"/>
              </a:spcAft>
            </a:pPr>
            <a:r>
              <a:rPr lang="en-US" sz="1600" dirty="0" smtClean="0">
                <a:solidFill>
                  <a:schemeClr val="tx1"/>
                </a:solidFill>
              </a:rPr>
              <a:t>If you are assigned two or more labor activities, they must all be completed on the mobile device. </a:t>
            </a:r>
          </a:p>
          <a:p>
            <a:pPr>
              <a:spcAft>
                <a:spcPts val="600"/>
              </a:spcAft>
            </a:pPr>
            <a:r>
              <a:rPr lang="en-US" sz="1600" b="1" dirty="0" smtClean="0">
                <a:solidFill>
                  <a:schemeClr val="tx1"/>
                </a:solidFill>
              </a:rPr>
              <a:t>Note:</a:t>
            </a:r>
            <a:r>
              <a:rPr lang="en-US" sz="1600" dirty="0" smtClean="0">
                <a:solidFill>
                  <a:schemeClr val="tx1"/>
                </a:solidFill>
              </a:rPr>
              <a:t> the </a:t>
            </a:r>
            <a:r>
              <a:rPr lang="en-US" sz="1600" dirty="0" err="1" smtClean="0">
                <a:solidFill>
                  <a:schemeClr val="tx1"/>
                </a:solidFill>
              </a:rPr>
              <a:t>Astea</a:t>
            </a:r>
            <a:r>
              <a:rPr lang="en-US" sz="1600" dirty="0" smtClean="0">
                <a:solidFill>
                  <a:schemeClr val="tx1"/>
                </a:solidFill>
              </a:rPr>
              <a:t> Training Module 1 Introduction to Training module has been updated with these steps.</a:t>
            </a: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17" name="Rectangle 1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
        <p:nvSpPr>
          <p:cNvPr id="15" name="Rounded Rectangle 14">
            <a:hlinkClick r:id="" action="ppaction://hlinkshowjump?jump=nextslide"/>
          </p:cNvPr>
          <p:cNvSpPr>
            <a:spLocks noChangeAspect="1"/>
          </p:cNvSpPr>
          <p:nvPr/>
        </p:nvSpPr>
        <p:spPr>
          <a:xfrm>
            <a:off x="6376308" y="1552339"/>
            <a:ext cx="858883" cy="27355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a:spLocks noChangeAspect="1"/>
          </p:cNvSpPr>
          <p:nvPr/>
        </p:nvSpPr>
        <p:spPr>
          <a:xfrm>
            <a:off x="6376308" y="1552339"/>
            <a:ext cx="858883" cy="273558"/>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8" name="Action Button: Custom 17">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6" name="Action Button: Custom 15">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20" name="Rectangle 19"/>
          <p:cNvSpPr/>
          <p:nvPr/>
        </p:nvSpPr>
        <p:spPr>
          <a:xfrm>
            <a:off x="5685247" y="2054087"/>
            <a:ext cx="3019841" cy="2199861"/>
          </a:xfrm>
          <a:prstGeom prst="rect">
            <a:avLst/>
          </a:prstGeom>
          <a:solidFill>
            <a:schemeClr val="accent1">
              <a:alpha val="25000"/>
            </a:schemeClr>
          </a:solidFill>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shot_2016-06-03-15-10-33.png"/>
          <p:cNvPicPr>
            <a:picLocks/>
          </p:cNvPicPr>
          <p:nvPr/>
        </p:nvPicPr>
        <p:blipFill>
          <a:blip r:embed="rId2"/>
          <a:stretch>
            <a:fillRect/>
          </a:stretch>
        </p:blipFill>
        <p:spPr>
          <a:xfrm>
            <a:off x="5669280" y="1005840"/>
            <a:ext cx="3035808" cy="537667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Activities Tab – Multiple Labor Activities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r>
              <a:rPr lang="en-US" sz="1600" dirty="0" smtClean="0">
                <a:solidFill>
                  <a:schemeClr val="tx1"/>
                </a:solidFill>
              </a:rPr>
              <a:t>When you are assigned two or more labor activities complete them in the following manner:</a:t>
            </a:r>
          </a:p>
          <a:p>
            <a:pPr>
              <a:spcAft>
                <a:spcPts val="600"/>
              </a:spcAft>
            </a:pPr>
            <a:endParaRPr lang="en-US" sz="1600" dirty="0" smtClean="0">
              <a:solidFill>
                <a:schemeClr val="tx1"/>
              </a:solidFill>
            </a:endParaRPr>
          </a:p>
          <a:p>
            <a:pPr marL="342900" indent="-342900">
              <a:spcAft>
                <a:spcPts val="600"/>
              </a:spcAft>
              <a:buAutoNum type="arabicParenR"/>
            </a:pPr>
            <a:r>
              <a:rPr lang="en-US" sz="1600" dirty="0" smtClean="0">
                <a:solidFill>
                  <a:schemeClr val="tx1"/>
                </a:solidFill>
              </a:rPr>
              <a:t>Time punch (Start Travel, Start Work, Stop Work) one of the labor activities, select the applicable stop code, and complete it as required.</a:t>
            </a:r>
          </a:p>
          <a:p>
            <a:pPr marL="342900" indent="-342900">
              <a:spcAft>
                <a:spcPts val="600"/>
              </a:spcAft>
              <a:buAutoNum type="arabicParenR"/>
            </a:pPr>
            <a:r>
              <a:rPr lang="en-US" sz="1600" dirty="0" smtClean="0">
                <a:solidFill>
                  <a:schemeClr val="tx1"/>
                </a:solidFill>
              </a:rPr>
              <a:t>For any additional labor activities, time punch (Start Work and Stop Work) them in quick succession, selected the applicable stop code, and complete them as required.</a:t>
            </a:r>
          </a:p>
        </p:txBody>
      </p:sp>
      <p:sp>
        <p:nvSpPr>
          <p:cNvPr id="17" name="Rectangle 1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Activities tab</a:t>
            </a:r>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8" name="Action Button: Custom 17">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shot_2016-07-12-14-55-41.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400" dirty="0" smtClean="0">
                <a:solidFill>
                  <a:schemeClr val="tx1"/>
                </a:solidFill>
              </a:rPr>
              <a:t>Service technicians are now required to create and complete a Private Activity on their mobile devices for their daily lunch breaks. </a:t>
            </a:r>
          </a:p>
          <a:p>
            <a:pPr>
              <a:buNone/>
            </a:pPr>
            <a:endParaRPr lang="en-US" sz="1400" dirty="0" smtClean="0">
              <a:solidFill>
                <a:schemeClr val="tx1"/>
              </a:solidFill>
            </a:endParaRPr>
          </a:p>
          <a:p>
            <a:pPr>
              <a:spcAft>
                <a:spcPts val="600"/>
              </a:spcAft>
              <a:buNone/>
            </a:pPr>
            <a:r>
              <a:rPr lang="en-US" sz="1400" dirty="0" smtClean="0">
                <a:solidFill>
                  <a:schemeClr val="tx1"/>
                </a:solidFill>
              </a:rPr>
              <a:t>A Lunch activity can be added at the beginning of the day anticipating a lunch break or on the fly when you are ready to take your lunch break. </a:t>
            </a:r>
          </a:p>
          <a:p>
            <a:pPr>
              <a:buNone/>
            </a:pPr>
            <a:endParaRPr lang="en-US" sz="1400" dirty="0" smtClean="0">
              <a:solidFill>
                <a:schemeClr val="tx1"/>
              </a:solidFill>
            </a:endParaRPr>
          </a:p>
          <a:p>
            <a:pPr>
              <a:spcAft>
                <a:spcPts val="600"/>
              </a:spcAft>
              <a:buNone/>
            </a:pPr>
            <a:r>
              <a:rPr lang="en-US" sz="1400" dirty="0" smtClean="0">
                <a:solidFill>
                  <a:schemeClr val="tx1"/>
                </a:solidFill>
              </a:rPr>
              <a:t>To add a Private Activity for Lunch, select the Private Activity button from the Home page</a:t>
            </a:r>
            <a:r>
              <a:rPr lang="en-US" sz="1400" dirty="0" smtClean="0">
                <a:solidFill>
                  <a:schemeClr val="tx1"/>
                </a:solidFill>
              </a:rPr>
              <a:t>.</a:t>
            </a:r>
          </a:p>
          <a:p>
            <a:pPr>
              <a:buNone/>
            </a:pPr>
            <a:endParaRPr lang="en-US" sz="1400" dirty="0" smtClean="0">
              <a:solidFill>
                <a:schemeClr val="tx1"/>
              </a:solidFill>
            </a:endParaRPr>
          </a:p>
          <a:p>
            <a:pPr>
              <a:spcAft>
                <a:spcPts val="600"/>
              </a:spcAft>
              <a:buNone/>
            </a:pPr>
            <a:r>
              <a:rPr lang="en-US" sz="1400" dirty="0" smtClean="0">
                <a:solidFill>
                  <a:schemeClr val="tx1"/>
                </a:solidFill>
              </a:rPr>
              <a:t>Note: this information can be found in the </a:t>
            </a:r>
            <a:r>
              <a:rPr lang="en-US" sz="1400" dirty="0" err="1" smtClean="0">
                <a:solidFill>
                  <a:schemeClr val="tx1"/>
                </a:solidFill>
              </a:rPr>
              <a:t>Astea</a:t>
            </a:r>
            <a:r>
              <a:rPr lang="en-US" sz="1400" dirty="0" smtClean="0">
                <a:solidFill>
                  <a:schemeClr val="tx1"/>
                </a:solidFill>
              </a:rPr>
              <a:t> Training Creating and Completing Lunch Breaks presentation.</a:t>
            </a:r>
            <a:endParaRPr lang="en-US" sz="1400" dirty="0" smtClean="0">
              <a:solidFill>
                <a:schemeClr val="tx1"/>
              </a:solidFill>
            </a:endParaRPr>
          </a:p>
          <a:p>
            <a:pPr>
              <a:spcAft>
                <a:spcPts val="600"/>
              </a:spcAft>
              <a:buNone/>
            </a:pP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Private Activity button</a:t>
            </a:r>
          </a:p>
        </p:txBody>
      </p:sp>
      <p:sp>
        <p:nvSpPr>
          <p:cNvPr id="30" name="Rounded Rectangle 29">
            <a:hlinkClick r:id="" action="ppaction://hlinkshowjump?jump=nextslide"/>
          </p:cNvPr>
          <p:cNvSpPr/>
          <p:nvPr/>
        </p:nvSpPr>
        <p:spPr>
          <a:xfrm>
            <a:off x="6047042" y="3862714"/>
            <a:ext cx="565793" cy="82855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ounded Rectangle 30">
            <a:hlinkClick r:id="" action="ppaction://hlinkshowjump?jump=nextslide"/>
          </p:cNvPr>
          <p:cNvSpPr/>
          <p:nvPr/>
        </p:nvSpPr>
        <p:spPr>
          <a:xfrm>
            <a:off x="6047042" y="3834476"/>
            <a:ext cx="565793" cy="856793"/>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8" name="Action Button: Custom 17">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9" name="Action Button: Custom 18">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8407"/>
            <a:ext cx="3863788" cy="3843619"/>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spcAft>
                <a:spcPts val="600"/>
              </a:spcAft>
              <a:buNone/>
            </a:pPr>
            <a:r>
              <a:rPr lang="en-US" sz="2000" b="1" u="sng" dirty="0" smtClean="0">
                <a:solidFill>
                  <a:schemeClr val="tx1"/>
                </a:solidFill>
              </a:rPr>
              <a:t>Module Overview</a:t>
            </a:r>
          </a:p>
          <a:p>
            <a:pPr>
              <a:spcAft>
                <a:spcPts val="600"/>
              </a:spcAft>
              <a:buNone/>
            </a:pPr>
            <a:r>
              <a:rPr lang="en-US" sz="1450" dirty="0" smtClean="0">
                <a:solidFill>
                  <a:schemeClr val="tx1"/>
                </a:solidFill>
              </a:rPr>
              <a:t>This module describes the new functionality with the release of DSE. </a:t>
            </a:r>
          </a:p>
          <a:p>
            <a:pPr>
              <a:spcAft>
                <a:spcPts val="600"/>
              </a:spcAft>
              <a:buNone/>
            </a:pPr>
            <a:endParaRPr lang="en-US" sz="1450" dirty="0" smtClean="0">
              <a:solidFill>
                <a:schemeClr val="tx1"/>
              </a:solidFill>
            </a:endParaRPr>
          </a:p>
          <a:p>
            <a:pPr>
              <a:spcAft>
                <a:spcPts val="600"/>
              </a:spcAft>
              <a:buNone/>
            </a:pPr>
            <a:r>
              <a:rPr lang="en-US" sz="1450" dirty="0" smtClean="0">
                <a:solidFill>
                  <a:schemeClr val="tx1"/>
                </a:solidFill>
              </a:rPr>
              <a:t>In this module you will learn how to update the duration and how to preview an appointment booking for a service order.</a:t>
            </a:r>
          </a:p>
          <a:p>
            <a:pPr>
              <a:spcAft>
                <a:spcPts val="600"/>
              </a:spcAft>
              <a:buNone/>
            </a:pPr>
            <a:endParaRPr lang="en-US" sz="1450" dirty="0" smtClean="0">
              <a:solidFill>
                <a:schemeClr val="tx1"/>
              </a:solidFill>
            </a:endParaRPr>
          </a:p>
          <a:p>
            <a:pPr>
              <a:spcAft>
                <a:spcPts val="600"/>
              </a:spcAft>
              <a:buNone/>
            </a:pPr>
            <a:r>
              <a:rPr lang="en-US" sz="1450" dirty="0" smtClean="0">
                <a:solidFill>
                  <a:schemeClr val="tx1"/>
                </a:solidFill>
              </a:rPr>
              <a:t>All of these function are performed within the activities tab within the </a:t>
            </a:r>
            <a:r>
              <a:rPr lang="en-US" sz="1450" dirty="0" err="1" smtClean="0">
                <a:solidFill>
                  <a:schemeClr val="tx1"/>
                </a:solidFill>
              </a:rPr>
              <a:t>Astea</a:t>
            </a:r>
            <a:r>
              <a:rPr lang="en-US" sz="1450" dirty="0" smtClean="0">
                <a:solidFill>
                  <a:schemeClr val="tx1"/>
                </a:solidFill>
              </a:rPr>
              <a:t> Mobile App.</a:t>
            </a:r>
          </a:p>
          <a:p>
            <a:pPr>
              <a:spcAft>
                <a:spcPts val="600"/>
              </a:spcAft>
              <a:buNone/>
            </a:pPr>
            <a:endParaRPr lang="en-US" sz="1450" dirty="0" smtClean="0">
              <a:solidFill>
                <a:schemeClr val="tx1"/>
              </a:solidFill>
            </a:endParaRPr>
          </a:p>
          <a:p>
            <a:pPr>
              <a:spcAft>
                <a:spcPts val="600"/>
              </a:spcAft>
            </a:pPr>
            <a:r>
              <a:rPr lang="en-US" sz="1450" dirty="0" smtClean="0">
                <a:solidFill>
                  <a:schemeClr val="tx1"/>
                </a:solidFill>
              </a:rPr>
              <a:t> </a:t>
            </a:r>
          </a:p>
          <a:p>
            <a:pPr>
              <a:spcAft>
                <a:spcPts val="600"/>
              </a:spcAft>
            </a:pPr>
            <a:endParaRPr lang="en-US" sz="1600" dirty="0" smtClean="0">
              <a:solidFill>
                <a:schemeClr val="tx1"/>
              </a:solidFill>
            </a:endParaRPr>
          </a:p>
        </p:txBody>
      </p:sp>
      <p:pic>
        <p:nvPicPr>
          <p:cNvPr id="11" name="Picture 10" descr="Screenshot_2014-06-11-16-10-20.png"/>
          <p:cNvPicPr>
            <a:picLocks noChangeAspect="1"/>
          </p:cNvPicPr>
          <p:nvPr/>
        </p:nvPicPr>
        <p:blipFill>
          <a:blip r:embed="rId2"/>
          <a:srcRect l="3987" t="32418" r="67894" b="39347"/>
          <a:stretch>
            <a:fillRect/>
          </a:stretch>
        </p:blipFill>
        <p:spPr>
          <a:xfrm>
            <a:off x="5710517" y="928407"/>
            <a:ext cx="2976283" cy="5313032"/>
          </a:xfrm>
          <a:prstGeom prst="rect">
            <a:avLst/>
          </a:prstGeom>
        </p:spPr>
      </p:pic>
      <p:sp>
        <p:nvSpPr>
          <p:cNvPr id="9" name="Action Button: Custom 8">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3" name="Action Button: Custom 1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4" name="Action Button: Custom 1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5" name="Action Button: Custom 1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7" name="Rectangle 1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reenshot_2016-07-12-14-55-49.png"/>
          <p:cNvPicPr>
            <a:picLocks/>
          </p:cNvPicPr>
          <p:nvPr/>
        </p:nvPicPr>
        <p:blipFill>
          <a:blip r:embed="rId2"/>
          <a:stretch>
            <a:fillRect/>
          </a:stretch>
        </p:blipFill>
        <p:spPr>
          <a:xfrm>
            <a:off x="5660136" y="996696"/>
            <a:ext cx="3026664"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20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4426"/>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Add a Private Activity for Lunch by selecting the Add button.</a:t>
            </a: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26" name="Rectangle 25"/>
          <p:cNvSpPr/>
          <p:nvPr/>
        </p:nvSpPr>
        <p:spPr>
          <a:xfrm>
            <a:off x="457199" y="5437593"/>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Add Private Activity Icon in the footer</a:t>
            </a:r>
          </a:p>
        </p:txBody>
      </p:sp>
      <p:sp>
        <p:nvSpPr>
          <p:cNvPr id="30" name="Rounded Rectangle 29">
            <a:hlinkClick r:id="" action="ppaction://hlinkshowjump?jump=nextslide"/>
          </p:cNvPr>
          <p:cNvSpPr>
            <a:spLocks noChangeAspect="1"/>
          </p:cNvSpPr>
          <p:nvPr/>
        </p:nvSpPr>
        <p:spPr>
          <a:xfrm>
            <a:off x="7304430" y="6028544"/>
            <a:ext cx="314325"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7317682" y="6028544"/>
            <a:ext cx="314325" cy="29260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1"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6-07-12-14-56-06.png"/>
          <p:cNvPicPr>
            <a:picLocks/>
          </p:cNvPicPr>
          <p:nvPr/>
        </p:nvPicPr>
        <p:blipFill>
          <a:blip r:embed="rId2"/>
          <a:stretch>
            <a:fillRect/>
          </a:stretch>
        </p:blipFill>
        <p:spPr>
          <a:xfrm>
            <a:off x="5660136" y="996696"/>
            <a:ext cx="3026664"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21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4426"/>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a:t>
            </a:r>
            <a:r>
              <a:rPr lang="en-US" sz="1600" b="1" dirty="0" smtClean="0">
                <a:solidFill>
                  <a:schemeClr val="tx1"/>
                </a:solidFill>
              </a:rPr>
              <a:t>1 – Daily Lunch</a:t>
            </a:r>
            <a:r>
              <a:rPr lang="en-US" sz="1600" dirty="0" smtClean="0">
                <a:solidFill>
                  <a:schemeClr val="tx1"/>
                </a:solidFill>
              </a:rPr>
              <a:t> from the list of options and select Done.</a:t>
            </a: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26" name="Rectangle 25"/>
          <p:cNvSpPr/>
          <p:nvPr/>
        </p:nvSpPr>
        <p:spPr>
          <a:xfrm>
            <a:off x="457199" y="5437593"/>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Done button</a:t>
            </a:r>
          </a:p>
        </p:txBody>
      </p:sp>
      <p:sp>
        <p:nvSpPr>
          <p:cNvPr id="30" name="Rounded Rectangle 29">
            <a:hlinkClick r:id="" action="ppaction://hlinkshowjump?jump=nextslide"/>
          </p:cNvPr>
          <p:cNvSpPr>
            <a:spLocks noChangeAspect="1"/>
          </p:cNvSpPr>
          <p:nvPr/>
        </p:nvSpPr>
        <p:spPr>
          <a:xfrm>
            <a:off x="8136835" y="4595102"/>
            <a:ext cx="549965" cy="33654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8136834" y="4595102"/>
            <a:ext cx="549965" cy="33654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2"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shot_2016-07-12-14-56-38.png"/>
          <p:cNvPicPr>
            <a:picLocks/>
          </p:cNvPicPr>
          <p:nvPr/>
        </p:nvPicPr>
        <p:blipFill>
          <a:blip r:embed="rId2"/>
          <a:stretch>
            <a:fillRect/>
          </a:stretch>
        </p:blipFill>
        <p:spPr>
          <a:xfrm>
            <a:off x="5660136" y="996696"/>
            <a:ext cx="3026664"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22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a:hlinkClick r:id="" action="ppaction://hlinkshowjump?jump=nextslide"/>
          </p:cNvPr>
          <p:cNvSpPr/>
          <p:nvPr/>
        </p:nvSpPr>
        <p:spPr>
          <a:xfrm>
            <a:off x="8136835" y="4590392"/>
            <a:ext cx="521313"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8136836" y="4590392"/>
            <a:ext cx="549964"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6"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
        <p:nvSpPr>
          <p:cNvPr id="18" name="Rectangle 17"/>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done button</a:t>
            </a:r>
          </a:p>
        </p:txBody>
      </p:sp>
      <p:sp>
        <p:nvSpPr>
          <p:cNvPr id="27" name="Rectangle 26"/>
          <p:cNvSpPr/>
          <p:nvPr/>
        </p:nvSpPr>
        <p:spPr>
          <a:xfrm>
            <a:off x="457200" y="1034839"/>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If necessary, adjust the Start and End times as necessary using the calendar dialers. Select Done.</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Note: you can adjust the start and end times anticipating your normal lunch break or you can adjust the start and stop time when you actually start and stop your lunch break.</a:t>
            </a: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shot_2016-07-12-14-56-50.png"/>
          <p:cNvPicPr>
            <a:picLocks/>
          </p:cNvPicPr>
          <p:nvPr/>
        </p:nvPicPr>
        <p:blipFill>
          <a:blip r:embed="rId2"/>
          <a:stretch>
            <a:fillRect/>
          </a:stretch>
        </p:blipFill>
        <p:spPr>
          <a:xfrm>
            <a:off x="5660136" y="996696"/>
            <a:ext cx="3026664" cy="5376672"/>
          </a:xfrm>
          <a:prstGeom prst="rect">
            <a:avLst/>
          </a:prstGeom>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in the Subject field</a:t>
            </a:r>
          </a:p>
        </p:txBody>
      </p:sp>
      <p:sp>
        <p:nvSpPr>
          <p:cNvPr id="2"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Click in the Subject field to enable to keyboard and enter a subject such as Lunch.</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Note: Subject is a required field.</a:t>
            </a:r>
          </a:p>
        </p:txBody>
      </p:sp>
      <p:sp>
        <p:nvSpPr>
          <p:cNvPr id="16" name="Rounded Rectangle 15">
            <a:hlinkClick r:id="" action="ppaction://hlinkshowjump?jump=nextslide"/>
          </p:cNvPr>
          <p:cNvSpPr/>
          <p:nvPr/>
        </p:nvSpPr>
        <p:spPr>
          <a:xfrm>
            <a:off x="5766636" y="4172193"/>
            <a:ext cx="2816736" cy="36867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p:nvPr/>
        </p:nvSpPr>
        <p:spPr>
          <a:xfrm>
            <a:off x="5752900" y="4172193"/>
            <a:ext cx="2816736" cy="36867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shot_2016-07-12-14-57-21.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Creating a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Save to save the Private Activity.</a:t>
            </a:r>
          </a:p>
        </p:txBody>
      </p:sp>
      <p:sp>
        <p:nvSpPr>
          <p:cNvPr id="20" name="Rounded Rectangle 19">
            <a:hlinkClick r:id="" action="ppaction://hlinkshowjump?jump=nextslide"/>
          </p:cNvPr>
          <p:cNvSpPr/>
          <p:nvPr/>
        </p:nvSpPr>
        <p:spPr>
          <a:xfrm>
            <a:off x="7279128" y="6016978"/>
            <a:ext cx="407134" cy="356390"/>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1" name="Rounded Rectangle 20">
            <a:hlinkClick r:id="" action="ppaction://hlinkshowjump?jump=nextslide"/>
          </p:cNvPr>
          <p:cNvSpPr/>
          <p:nvPr/>
        </p:nvSpPr>
        <p:spPr>
          <a:xfrm>
            <a:off x="7231143" y="6021425"/>
            <a:ext cx="481623" cy="31121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6" name="Rectangle 25"/>
          <p:cNvSpPr/>
          <p:nvPr/>
        </p:nvSpPr>
        <p:spPr>
          <a:xfrm>
            <a:off x="384360"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2-14-57-26.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Creating a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Private Activity for Lunch is added to your mobile device and is ready to be completed.</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the orange arrow to complete the Lunch activity.</a:t>
            </a:r>
          </a:p>
        </p:txBody>
      </p:sp>
      <p:sp>
        <p:nvSpPr>
          <p:cNvPr id="18" name="Rounded Rectangle 17">
            <a:hlinkClick r:id="" action="ppaction://hlinkshowjump?jump=nextslide"/>
          </p:cNvPr>
          <p:cNvSpPr/>
          <p:nvPr/>
        </p:nvSpPr>
        <p:spPr>
          <a:xfrm>
            <a:off x="8267041" y="1776844"/>
            <a:ext cx="349118"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8269324" y="1778568"/>
            <a:ext cx="349118"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orange arrow within the activity you want to edit</a:t>
            </a: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6-07-12-19-53-32.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Completing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8132237" y="4558749"/>
            <a:ext cx="523677"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8118985" y="4558749"/>
            <a:ext cx="581065"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done button</a:t>
            </a: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If necessary, adjust the Start and End times as necessary using the calendar dialers. Select Done.</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Note: when creating the Lunch activity you can adjust the start and end times anticipating your normal lunch break or you can adjust the start and stop time when you actually start and stop your lunch break.</a:t>
            </a:r>
          </a:p>
          <a:p>
            <a:pPr>
              <a:spcAft>
                <a:spcPts val="600"/>
              </a:spcAft>
            </a:pPr>
            <a:endParaRPr lang="en-US" sz="1600" dirty="0" smtClean="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2-20-18-08.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Completing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rot="-5400000">
            <a:off x="8105734" y="3284816"/>
            <a:ext cx="523677"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8105734" y="3284816"/>
            <a:ext cx="581065"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Done checkmark</a:t>
            </a: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the Done checkmark to complete the Lunch activity.</a:t>
            </a: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shot_2016-07-12-19-53-57.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Completing Lunch Activity</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7281424" y="6013175"/>
            <a:ext cx="365760"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7281425" y="6028036"/>
            <a:ext cx="365760"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Save icon to the completed Lunch activity details.</a:t>
            </a: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2-19-54-05.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Deleting a Lunch Activity Created in Error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5684520" y="1765012"/>
            <a:ext cx="2423160" cy="34800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5660136" y="1728436"/>
            <a:ext cx="2447544"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From time to time it will be necessary to delete a Lunch activity created in error.</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delete a Lunch activity the activity by clicking on the date or name.</a:t>
            </a: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activity Date or Name</a:t>
            </a: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a:srcRect/>
          <a:stretch>
            <a:fillRect/>
          </a:stretch>
        </p:blipFill>
        <p:spPr bwMode="auto">
          <a:xfrm>
            <a:off x="5669280" y="1005840"/>
            <a:ext cx="3035808" cy="5394960"/>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Updating Duration</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400" dirty="0" smtClean="0">
                <a:solidFill>
                  <a:schemeClr val="tx1"/>
                </a:solidFill>
              </a:rPr>
              <a:t>All activity updates and corrections in the </a:t>
            </a:r>
            <a:r>
              <a:rPr lang="en-US" sz="1400" dirty="0" err="1" smtClean="0">
                <a:solidFill>
                  <a:schemeClr val="tx1"/>
                </a:solidFill>
              </a:rPr>
              <a:t>Astea</a:t>
            </a:r>
            <a:r>
              <a:rPr lang="en-US" sz="1400" dirty="0" smtClean="0">
                <a:solidFill>
                  <a:schemeClr val="tx1"/>
                </a:solidFill>
              </a:rPr>
              <a:t> Mobile App are done within the Activities tab.  </a:t>
            </a:r>
          </a:p>
          <a:p>
            <a:pPr>
              <a:spcAft>
                <a:spcPts val="600"/>
              </a:spcAft>
              <a:buNone/>
            </a:pPr>
            <a:endParaRPr lang="en-US" sz="1400" dirty="0" smtClean="0">
              <a:solidFill>
                <a:schemeClr val="tx1"/>
              </a:solidFill>
            </a:endParaRPr>
          </a:p>
          <a:p>
            <a:pPr>
              <a:spcAft>
                <a:spcPts val="600"/>
              </a:spcAft>
              <a:buNone/>
            </a:pPr>
            <a:r>
              <a:rPr lang="en-US" sz="1400" dirty="0" smtClean="0">
                <a:solidFill>
                  <a:schemeClr val="tx1"/>
                </a:solidFill>
              </a:rPr>
              <a:t>Once a service technician gets on site, they should determine if the service can be completed within the default duration time. If it is significantly less or more time needed, the duration must be updated so that dispatch is aware of the duration changes and can reschedule/reshuffle service orders accordingly.</a:t>
            </a:r>
          </a:p>
          <a:p>
            <a:pPr>
              <a:spcAft>
                <a:spcPts val="600"/>
              </a:spcAft>
              <a:buNone/>
            </a:pPr>
            <a:endParaRPr lang="en-US" sz="1400" dirty="0" smtClean="0">
              <a:solidFill>
                <a:schemeClr val="tx1"/>
              </a:solidFill>
            </a:endParaRPr>
          </a:p>
          <a:p>
            <a:pPr>
              <a:spcAft>
                <a:spcPts val="600"/>
              </a:spcAft>
              <a:buNone/>
            </a:pPr>
            <a:r>
              <a:rPr lang="en-US" sz="1400" dirty="0" smtClean="0">
                <a:solidFill>
                  <a:schemeClr val="tx1"/>
                </a:solidFill>
              </a:rPr>
              <a:t>To update the duration of activity within the </a:t>
            </a:r>
            <a:r>
              <a:rPr lang="en-US" sz="1400" dirty="0" err="1" smtClean="0">
                <a:solidFill>
                  <a:schemeClr val="tx1"/>
                </a:solidFill>
              </a:rPr>
              <a:t>Astea</a:t>
            </a:r>
            <a:r>
              <a:rPr lang="en-US" sz="1400" dirty="0" smtClean="0">
                <a:solidFill>
                  <a:schemeClr val="tx1"/>
                </a:solidFill>
              </a:rPr>
              <a:t> Mobile App navigate to the Activities tab. </a:t>
            </a: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Activities tab</a:t>
            </a:r>
          </a:p>
        </p:txBody>
      </p:sp>
      <p:sp>
        <p:nvSpPr>
          <p:cNvPr id="15" name="Rounded Rectangle 14">
            <a:hlinkClick r:id="" action="ppaction://hlinkshowjump?jump=nextslide"/>
          </p:cNvPr>
          <p:cNvSpPr>
            <a:spLocks noChangeAspect="1"/>
          </p:cNvSpPr>
          <p:nvPr/>
        </p:nvSpPr>
        <p:spPr>
          <a:xfrm>
            <a:off x="6342696" y="1567782"/>
            <a:ext cx="868678"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hlinkClick r:id="" action="ppaction://hlinkshowjump?jump=nextslide"/>
          </p:cNvPr>
          <p:cNvSpPr>
            <a:spLocks noChangeAspect="1"/>
          </p:cNvSpPr>
          <p:nvPr/>
        </p:nvSpPr>
        <p:spPr>
          <a:xfrm>
            <a:off x="6342696" y="1567782"/>
            <a:ext cx="868678" cy="292608"/>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ction Button: Custom 19">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4" name="Action Button: Custom 23">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6" name="Action Button: Custom 2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7" name="Action Button: Custom 2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shot_2016-07-12-21-12-37.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Deleting a Lunch Activity Created in Error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7482303" y="2383007"/>
            <a:ext cx="813362" cy="412273"/>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7494495" y="2416270"/>
            <a:ext cx="801170"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Select the Delete button to delete the Lunch activity.</a:t>
            </a: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Delete button</a:t>
            </a: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2-21-12-43.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Deleting a Lunch Activity Created in Error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hlinkClick r:id="" action="ppaction://hlinkshowjump?jump=nextslide"/>
          </p:cNvPr>
          <p:cNvSpPr/>
          <p:nvPr/>
        </p:nvSpPr>
        <p:spPr>
          <a:xfrm>
            <a:off x="7179254" y="3842735"/>
            <a:ext cx="813362" cy="412273"/>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9" name="Rounded Rectangle 18">
            <a:hlinkClick r:id="" action="ppaction://hlinkshowjump?jump=nextslide"/>
          </p:cNvPr>
          <p:cNvSpPr/>
          <p:nvPr/>
        </p:nvSpPr>
        <p:spPr>
          <a:xfrm>
            <a:off x="7167062" y="3870431"/>
            <a:ext cx="801170"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 confirmation message appears ensuring that you want to delete the Lunch Activity. Select Yes.</a:t>
            </a: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Yes button</a:t>
            </a: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shot_2016-07-12-21-12-46.png"/>
          <p:cNvPicPr>
            <a:picLocks/>
          </p:cNvPicPr>
          <p:nvPr/>
        </p:nvPicPr>
        <p:blipFill>
          <a:blip r:embed="rId2"/>
          <a:stretch>
            <a:fillRect/>
          </a:stretch>
        </p:blipFill>
        <p:spPr>
          <a:xfrm>
            <a:off x="5660136" y="996696"/>
            <a:ext cx="3026664" cy="5376672"/>
          </a:xfrm>
          <a:prstGeom prst="rect">
            <a:avLst/>
          </a:prstGeom>
        </p:spPr>
      </p:pic>
      <p:sp>
        <p:nvSpPr>
          <p:cNvPr id="2" name="Title 1"/>
          <p:cNvSpPr>
            <a:spLocks noGrp="1"/>
          </p:cNvSpPr>
          <p:nvPr>
            <p:ph type="title"/>
          </p:nvPr>
        </p:nvSpPr>
        <p:spPr>
          <a:xfrm>
            <a:off x="457200" y="249614"/>
            <a:ext cx="8229600" cy="527287"/>
          </a:xfrm>
          <a:noFill/>
        </p:spPr>
        <p:txBody>
          <a:bodyPr/>
          <a:lstStyle/>
          <a:p>
            <a:r>
              <a:rPr lang="en-US" dirty="0" smtClean="0"/>
              <a:t>Deleting a Lunch Activity Created in Error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0" name="Rectangle 19"/>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Lunch activity is removed from your Private Activity list.</a:t>
            </a: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Next button</a:t>
            </a:r>
          </a:p>
        </p:txBody>
      </p:sp>
      <p:sp>
        <p:nvSpPr>
          <p:cNvPr id="16" name="Action Button: Custom 15">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dirty="0" smtClean="0"/>
              <a:t>Lunch – Service Order is Complete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If applicable, select the Resolve checkmark (will not appear if you chose an incomplete stop code) and then click the Running Man icon to complete the service order and remove it from you device. </a:t>
            </a:r>
          </a:p>
          <a:p>
            <a:pPr>
              <a:spcAft>
                <a:spcPts val="600"/>
              </a:spcAft>
              <a:buNone/>
            </a:pP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Select the Running Man icon</a:t>
            </a:r>
          </a:p>
        </p:txBody>
      </p:sp>
      <p:sp>
        <p:nvSpPr>
          <p:cNvPr id="18" name="Slide Number Placeholder 9"/>
          <p:cNvSpPr txBox="1">
            <a:spLocks/>
          </p:cNvSpPr>
          <p:nvPr/>
        </p:nvSpPr>
        <p:spPr>
          <a:xfrm>
            <a:off x="8320049" y="6536385"/>
            <a:ext cx="366750" cy="239194"/>
          </a:xfrm>
          <a:prstGeom prst="rect">
            <a:avLst/>
          </a:prstGeom>
        </p:spPr>
        <p:txBody>
          <a:bodyPr vert="horz" lIns="0" tIns="45720" rIns="0" bIns="0" rtlCol="0" anchor="b"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9E1E164E-33F5-9B46-810F-75CC45996516}" type="slidenum">
              <a:rPr kumimoji="0" lang="en-US" sz="1000" b="0" i="0" u="none" strike="noStrike" kern="1200" cap="none" spc="0" normalizeH="0" baseline="0" noProof="0" smtClean="0">
                <a:ln>
                  <a:noFill/>
                </a:ln>
                <a:solidFill>
                  <a:schemeClr val="tx1"/>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p:txBody>
      </p:sp>
      <p:sp>
        <p:nvSpPr>
          <p:cNvPr id="19" name="Rounded Rectangle 18">
            <a:hlinkClick r:id="" action="ppaction://hlinkshowjump?jump=nextslide"/>
          </p:cNvPr>
          <p:cNvSpPr>
            <a:spLocks noChangeAspect="1"/>
          </p:cNvSpPr>
          <p:nvPr/>
        </p:nvSpPr>
        <p:spPr>
          <a:xfrm>
            <a:off x="7080220" y="1553841"/>
            <a:ext cx="899999" cy="290946"/>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a:spLocks noChangeAspect="1"/>
          </p:cNvSpPr>
          <p:nvPr/>
        </p:nvSpPr>
        <p:spPr>
          <a:xfrm>
            <a:off x="7080220" y="1553841"/>
            <a:ext cx="899999" cy="290946"/>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Action Button: Custom 2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6" name="Action Button: Custom 2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7" name="Action Button: Custom 26">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8" name="Action Button: Custom 27">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pic>
        <p:nvPicPr>
          <p:cNvPr id="22" name="Picture 21" descr="Screenshot_2016-07-13-09-06-06.png"/>
          <p:cNvPicPr>
            <a:picLocks/>
          </p:cNvPicPr>
          <p:nvPr/>
        </p:nvPicPr>
        <p:blipFill>
          <a:blip r:embed="rId2"/>
          <a:stretch>
            <a:fillRect/>
          </a:stretch>
        </p:blipFill>
        <p:spPr>
          <a:xfrm>
            <a:off x="5660136" y="996696"/>
            <a:ext cx="3026664" cy="5376672"/>
          </a:xfrm>
          <a:prstGeom prst="rect">
            <a:avLst/>
          </a:prstGeom>
        </p:spPr>
      </p:pic>
      <p:sp>
        <p:nvSpPr>
          <p:cNvPr id="23" name="Rounded Rectangle 22">
            <a:hlinkClick r:id="" action="ppaction://hlinkshowjump?jump=nextslide"/>
          </p:cNvPr>
          <p:cNvSpPr/>
          <p:nvPr/>
        </p:nvSpPr>
        <p:spPr>
          <a:xfrm>
            <a:off x="8206702" y="5968668"/>
            <a:ext cx="347576" cy="412273"/>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4" name="Rounded Rectangle 23">
            <a:hlinkClick r:id="" action="ppaction://hlinkshowjump?jump=nextslide"/>
          </p:cNvPr>
          <p:cNvSpPr/>
          <p:nvPr/>
        </p:nvSpPr>
        <p:spPr>
          <a:xfrm>
            <a:off x="8187529" y="6009616"/>
            <a:ext cx="342366"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2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14"/>
            <a:ext cx="8229600" cy="527287"/>
          </a:xfrm>
        </p:spPr>
        <p:txBody>
          <a:bodyPr/>
          <a:lstStyle/>
          <a:p>
            <a:r>
              <a:rPr lang="en-US" dirty="0" smtClean="0"/>
              <a:t>Lunch – Service Order is Complete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Select the Menu button to return to the list of menu options. </a:t>
            </a:r>
          </a:p>
          <a:p>
            <a:pPr>
              <a:spcAft>
                <a:spcPts val="600"/>
              </a:spcAft>
              <a:buNone/>
            </a:pP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Select the Menu button</a:t>
            </a:r>
          </a:p>
        </p:txBody>
      </p:sp>
      <p:sp>
        <p:nvSpPr>
          <p:cNvPr id="18" name="Slide Number Placeholder 9"/>
          <p:cNvSpPr txBox="1">
            <a:spLocks/>
          </p:cNvSpPr>
          <p:nvPr/>
        </p:nvSpPr>
        <p:spPr>
          <a:xfrm>
            <a:off x="8320049" y="6536385"/>
            <a:ext cx="366750" cy="239194"/>
          </a:xfrm>
          <a:prstGeom prst="rect">
            <a:avLst/>
          </a:prstGeom>
        </p:spPr>
        <p:txBody>
          <a:bodyPr vert="horz" lIns="0" tIns="45720" rIns="0" bIns="0" rtlCol="0" anchor="b"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9E1E164E-33F5-9B46-810F-75CC45996516}" type="slidenum">
              <a:rPr kumimoji="0" lang="en-US" sz="1000" b="0" i="0" u="none" strike="noStrike" kern="1200" cap="none" spc="0" normalizeH="0" baseline="0" noProof="0" smtClean="0">
                <a:ln>
                  <a:noFill/>
                </a:ln>
                <a:solidFill>
                  <a:schemeClr val="tx1"/>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chemeClr val="tx1"/>
              </a:solidFill>
              <a:effectLst/>
              <a:uLnTx/>
              <a:uFillTx/>
              <a:latin typeface="Arial"/>
              <a:ea typeface="+mn-ea"/>
              <a:cs typeface="Arial"/>
            </a:endParaRPr>
          </a:p>
        </p:txBody>
      </p:sp>
      <p:sp>
        <p:nvSpPr>
          <p:cNvPr id="19" name="Rounded Rectangle 18">
            <a:hlinkClick r:id="" action="ppaction://hlinkshowjump?jump=nextslide"/>
          </p:cNvPr>
          <p:cNvSpPr>
            <a:spLocks noChangeAspect="1"/>
          </p:cNvSpPr>
          <p:nvPr/>
        </p:nvSpPr>
        <p:spPr>
          <a:xfrm>
            <a:off x="7080220" y="1553841"/>
            <a:ext cx="899999" cy="290946"/>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a:spLocks noChangeAspect="1"/>
          </p:cNvSpPr>
          <p:nvPr/>
        </p:nvSpPr>
        <p:spPr>
          <a:xfrm>
            <a:off x="7080220" y="1553841"/>
            <a:ext cx="899999" cy="290946"/>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Action Button: Custom 2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6" name="Action Button: Custom 2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7" name="Action Button: Custom 26">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8" name="Action Button: Custom 27">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pic>
        <p:nvPicPr>
          <p:cNvPr id="22" name="Picture 21" descr="Screenshot_2016-07-13-09-06-06.png"/>
          <p:cNvPicPr>
            <a:picLocks/>
          </p:cNvPicPr>
          <p:nvPr/>
        </p:nvPicPr>
        <p:blipFill>
          <a:blip r:embed="rId2"/>
          <a:stretch>
            <a:fillRect/>
          </a:stretch>
        </p:blipFill>
        <p:spPr>
          <a:xfrm>
            <a:off x="5660136" y="996696"/>
            <a:ext cx="3026664" cy="5376672"/>
          </a:xfrm>
          <a:prstGeom prst="rect">
            <a:avLst/>
          </a:prstGeom>
        </p:spPr>
      </p:pic>
      <p:sp>
        <p:nvSpPr>
          <p:cNvPr id="23" name="Rounded Rectangle 22">
            <a:hlinkClick r:id="" action="ppaction://hlinkshowjump?jump=nextslide"/>
          </p:cNvPr>
          <p:cNvSpPr/>
          <p:nvPr/>
        </p:nvSpPr>
        <p:spPr>
          <a:xfrm>
            <a:off x="8072670" y="1168072"/>
            <a:ext cx="653886" cy="412273"/>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4" name="Rounded Rectangle 23">
            <a:hlinkClick r:id="" action="ppaction://hlinkshowjump?jump=nextslide"/>
          </p:cNvPr>
          <p:cNvSpPr/>
          <p:nvPr/>
        </p:nvSpPr>
        <p:spPr>
          <a:xfrm>
            <a:off x="8072670" y="1192588"/>
            <a:ext cx="653886" cy="34800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9"/>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2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shot_2016-07-13-09-06-22.png"/>
          <p:cNvPicPr>
            <a:picLocks noChangeAspect="1"/>
          </p:cNvPicPr>
          <p:nvPr/>
        </p:nvPicPr>
        <p:blipFill>
          <a:blip r:embed="rId2"/>
          <a:stretch>
            <a:fillRect/>
          </a:stretch>
        </p:blipFill>
        <p:spPr>
          <a:xfrm>
            <a:off x="5660136" y="996696"/>
            <a:ext cx="3024378" cy="537667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Lunch – Service Order is Complete</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To add a Lunch activity, select the Private Activity menu option.</a:t>
            </a: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Private Activity</a:t>
            </a:r>
          </a:p>
        </p:txBody>
      </p:sp>
      <p:sp>
        <p:nvSpPr>
          <p:cNvPr id="30" name="Rounded Rectangle 29">
            <a:hlinkClick r:id="" action="ppaction://hlinkshowjump?jump=nextslide"/>
          </p:cNvPr>
          <p:cNvSpPr/>
          <p:nvPr/>
        </p:nvSpPr>
        <p:spPr>
          <a:xfrm>
            <a:off x="5660136" y="3679779"/>
            <a:ext cx="2659913" cy="41514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ounded Rectangle 30">
            <a:hlinkClick r:id="" action="ppaction://hlinkshowjump?jump=nextslide"/>
          </p:cNvPr>
          <p:cNvSpPr/>
          <p:nvPr/>
        </p:nvSpPr>
        <p:spPr>
          <a:xfrm>
            <a:off x="5660135" y="3679778"/>
            <a:ext cx="2659913" cy="41514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8" name="Action Button: Custom 17">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9" name="Action Button: Custom 18">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lgn="r"/>
            <a:fld id="{9E1E164E-33F5-9B46-810F-75CC45996516}" type="slidenum">
              <a:rPr lang="en-US" smtClean="0"/>
              <a:pPr algn="r"/>
              <a:t>36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4426"/>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Add a lunch activity with the appropriate Start time. Complete the activity once your lunch break has ended. Work the next service order in your list by hitting the Start Travel button to indicate that you have started traveling to the site.</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Note: Lunch activities show on the schedule board in the Dispatch Console so please make sure they are accurate and that you complete any Lunch activity that you add.</a:t>
            </a: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30" name="Rounded Rectangle 29">
            <a:hlinkClick r:id="" action="ppaction://hlinkshowjump?jump=nextslide"/>
          </p:cNvPr>
          <p:cNvSpPr>
            <a:spLocks noChangeAspect="1"/>
          </p:cNvSpPr>
          <p:nvPr/>
        </p:nvSpPr>
        <p:spPr>
          <a:xfrm>
            <a:off x="7304430" y="6028544"/>
            <a:ext cx="314325"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7317682" y="6028544"/>
            <a:ext cx="314325" cy="29260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1" name="Title 1"/>
          <p:cNvSpPr>
            <a:spLocks noGrp="1"/>
          </p:cNvSpPr>
          <p:nvPr>
            <p:ph type="title"/>
          </p:nvPr>
        </p:nvSpPr>
        <p:spPr>
          <a:xfrm>
            <a:off x="457200" y="249614"/>
            <a:ext cx="8229600" cy="527287"/>
          </a:xfrm>
        </p:spPr>
        <p:txBody>
          <a:bodyPr/>
          <a:lstStyle/>
          <a:p>
            <a:r>
              <a:rPr lang="en-US" dirty="0" smtClean="0"/>
              <a:t>Lunch – Service Order is Complete</a:t>
            </a:r>
            <a:endParaRPr lang="en-US" dirty="0"/>
          </a:p>
        </p:txBody>
      </p:sp>
      <p:sp>
        <p:nvSpPr>
          <p:cNvPr id="18" name="Rectangle 17"/>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Next button</a:t>
            </a:r>
          </a:p>
        </p:txBody>
      </p:sp>
      <p:sp>
        <p:nvSpPr>
          <p:cNvPr id="20" name="Action Button: Custom 19">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pic>
        <p:nvPicPr>
          <p:cNvPr id="22" name="Picture 21" descr="Screenshot_2016-07-12-19-54-05.png"/>
          <p:cNvPicPr>
            <a:picLocks/>
          </p:cNvPicPr>
          <p:nvPr/>
        </p:nvPicPr>
        <p:blipFill>
          <a:blip r:embed="rId2"/>
          <a:stretch>
            <a:fillRect/>
          </a:stretch>
        </p:blipFill>
        <p:spPr>
          <a:xfrm>
            <a:off x="5660136" y="996696"/>
            <a:ext cx="3026664" cy="5376672"/>
          </a:xfrm>
          <a:prstGeom prst="rect">
            <a:avLst/>
          </a:prstGeom>
        </p:spPr>
      </p:pic>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shot_2016-07-13-10-24-51.png"/>
          <p:cNvPicPr>
            <a:picLocks/>
          </p:cNvPicPr>
          <p:nvPr/>
        </p:nvPicPr>
        <p:blipFill>
          <a:blip r:embed="rId2"/>
          <a:stretch>
            <a:fillRect/>
          </a:stretch>
        </p:blipFill>
        <p:spPr>
          <a:xfrm>
            <a:off x="5660136" y="996696"/>
            <a:ext cx="3026664"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37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4426"/>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Another scenario exists in which you are at a customer site and before you have completed the necessary repairs, it is time for your lunch break.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Open the service order and select the Activities tab. Select Stop Work.</a:t>
            </a: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26" name="Rectangle 25"/>
          <p:cNvSpPr/>
          <p:nvPr/>
        </p:nvSpPr>
        <p:spPr>
          <a:xfrm>
            <a:off x="457199" y="5437593"/>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Stop Work button</a:t>
            </a:r>
          </a:p>
        </p:txBody>
      </p:sp>
      <p:sp>
        <p:nvSpPr>
          <p:cNvPr id="30" name="Rounded Rectangle 29">
            <a:hlinkClick r:id="" action="ppaction://hlinkshowjump?jump=nextslide"/>
          </p:cNvPr>
          <p:cNvSpPr>
            <a:spLocks noChangeAspect="1"/>
          </p:cNvSpPr>
          <p:nvPr/>
        </p:nvSpPr>
        <p:spPr>
          <a:xfrm>
            <a:off x="7493435" y="3254790"/>
            <a:ext cx="795474" cy="457200"/>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7536500" y="3322434"/>
            <a:ext cx="752409" cy="33654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2" name="Title 1"/>
          <p:cNvSpPr>
            <a:spLocks noGrp="1"/>
          </p:cNvSpPr>
          <p:nvPr>
            <p:ph type="title"/>
          </p:nvPr>
        </p:nvSpPr>
        <p:spPr>
          <a:xfrm>
            <a:off x="457200" y="249614"/>
            <a:ext cx="8229600" cy="527287"/>
          </a:xfrm>
        </p:spPr>
        <p:txBody>
          <a:bodyPr/>
          <a:lstStyle/>
          <a:p>
            <a:r>
              <a:rPr lang="en-US" dirty="0" smtClean="0"/>
              <a:t>Lunch – Work Not Completed</a:t>
            </a:r>
            <a:endParaRPr lang="en-US" dirty="0"/>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shot_2016-07-13-10-25-04.png"/>
          <p:cNvPicPr>
            <a:picLocks noChangeAspect="1"/>
          </p:cNvPicPr>
          <p:nvPr/>
        </p:nvPicPr>
        <p:blipFill>
          <a:blip r:embed="rId2"/>
          <a:stretch>
            <a:fillRect/>
          </a:stretch>
        </p:blipFill>
        <p:spPr>
          <a:xfrm>
            <a:off x="5660136" y="996696"/>
            <a:ext cx="3024378" cy="5376672"/>
          </a:xfrm>
          <a:prstGeom prst="rect">
            <a:avLst/>
          </a:prstGeom>
        </p:spPr>
      </p:pic>
      <p:sp>
        <p:nvSpPr>
          <p:cNvPr id="10" name="Slide Number Placeholder 9"/>
          <p:cNvSpPr>
            <a:spLocks noGrp="1"/>
          </p:cNvSpPr>
          <p:nvPr>
            <p:ph type="sldNum" sz="quarter" idx="15"/>
          </p:nvPr>
        </p:nvSpPr>
        <p:spPr/>
        <p:txBody>
          <a:bodyPr/>
          <a:lstStyle/>
          <a:p>
            <a:pPr algn="r"/>
            <a:fld id="{9E1E164E-33F5-9B46-810F-75CC45996516}" type="slidenum">
              <a:rPr lang="en-US" smtClean="0"/>
              <a:pPr algn="r"/>
              <a:t>38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a:hlinkClick r:id="" action="ppaction://hlinkshowjump?jump=nextslide"/>
          </p:cNvPr>
          <p:cNvSpPr/>
          <p:nvPr/>
        </p:nvSpPr>
        <p:spPr>
          <a:xfrm>
            <a:off x="8136835" y="4590392"/>
            <a:ext cx="521313" cy="3104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2" name="Rounded Rectangle 21">
            <a:hlinkClick r:id="" action="ppaction://hlinkshowjump?jump=nextslide"/>
          </p:cNvPr>
          <p:cNvSpPr/>
          <p:nvPr/>
        </p:nvSpPr>
        <p:spPr>
          <a:xfrm>
            <a:off x="8136836" y="4590392"/>
            <a:ext cx="549964"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6" name="Title 1"/>
          <p:cNvSpPr>
            <a:spLocks noGrp="1"/>
          </p:cNvSpPr>
          <p:nvPr>
            <p:ph type="title"/>
          </p:nvPr>
        </p:nvSpPr>
        <p:spPr>
          <a:xfrm>
            <a:off x="457200" y="249614"/>
            <a:ext cx="8229600" cy="527287"/>
          </a:xfrm>
        </p:spPr>
        <p:txBody>
          <a:bodyPr/>
          <a:lstStyle/>
          <a:p>
            <a:r>
              <a:rPr lang="en-US" dirty="0" smtClean="0"/>
              <a:t>Lunch – Work Not Completed</a:t>
            </a:r>
            <a:endParaRPr lang="en-US" dirty="0"/>
          </a:p>
        </p:txBody>
      </p:sp>
      <p:sp>
        <p:nvSpPr>
          <p:cNvPr id="18" name="Rectangle 17"/>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Done button</a:t>
            </a:r>
          </a:p>
        </p:txBody>
      </p:sp>
      <p:sp>
        <p:nvSpPr>
          <p:cNvPr id="27" name="Rectangle 26"/>
          <p:cNvSpPr/>
          <p:nvPr/>
        </p:nvSpPr>
        <p:spPr>
          <a:xfrm>
            <a:off x="457200" y="1034839"/>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u="sng" dirty="0" smtClean="0">
                <a:solidFill>
                  <a:schemeClr val="tx1"/>
                </a:solidFill>
              </a:rPr>
              <a:t>IMPORTANT</a:t>
            </a:r>
            <a:r>
              <a:rPr lang="en-US" sz="1600" dirty="0" smtClean="0">
                <a:solidFill>
                  <a:schemeClr val="tx1"/>
                </a:solidFill>
              </a:rPr>
              <a:t>: Select the stop code </a:t>
            </a:r>
            <a:r>
              <a:rPr lang="en-US" sz="1600" b="1" dirty="0" smtClean="0">
                <a:solidFill>
                  <a:schemeClr val="tx1"/>
                </a:solidFill>
              </a:rPr>
              <a:t>LUNCH</a:t>
            </a:r>
            <a:r>
              <a:rPr lang="en-US" sz="1600" dirty="0" smtClean="0">
                <a:solidFill>
                  <a:schemeClr val="tx1"/>
                </a:solidFill>
              </a:rPr>
              <a:t> and select Done.</a:t>
            </a:r>
          </a:p>
          <a:p>
            <a:pPr>
              <a:spcAft>
                <a:spcPts val="600"/>
              </a:spcAft>
            </a:pPr>
            <a:endParaRPr lang="en-US" sz="1600" dirty="0" smtClean="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shot_2016-07-13-10-25-25.png"/>
          <p:cNvPicPr>
            <a:picLocks noChangeAspect="1"/>
          </p:cNvPicPr>
          <p:nvPr/>
        </p:nvPicPr>
        <p:blipFill>
          <a:blip r:embed="rId2"/>
          <a:stretch>
            <a:fillRect/>
          </a:stretch>
        </p:blipFill>
        <p:spPr>
          <a:xfrm>
            <a:off x="5660136" y="996696"/>
            <a:ext cx="3024378" cy="5376672"/>
          </a:xfrm>
          <a:prstGeom prst="rect">
            <a:avLst/>
          </a:prstGeom>
        </p:spPr>
      </p:pic>
      <p:sp>
        <p:nvSpPr>
          <p:cNvPr id="2" name="Title 1"/>
          <p:cNvSpPr>
            <a:spLocks noGrp="1"/>
          </p:cNvSpPr>
          <p:nvPr>
            <p:ph type="title"/>
          </p:nvPr>
        </p:nvSpPr>
        <p:spPr>
          <a:xfrm>
            <a:off x="457200" y="249614"/>
            <a:ext cx="8229600" cy="527287"/>
          </a:xfrm>
        </p:spPr>
        <p:txBody>
          <a:bodyPr/>
          <a:lstStyle/>
          <a:p>
            <a:r>
              <a:rPr lang="en-US" dirty="0" smtClean="0"/>
              <a:t>Lunch – Work Not Completed</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400" dirty="0" smtClean="0">
                <a:solidFill>
                  <a:schemeClr val="tx1"/>
                </a:solidFill>
              </a:rPr>
              <a:t>A second labor activity is created and delivered to your mobile device. Click on the Completion tab and complete the ticket as necessary.</a:t>
            </a:r>
          </a:p>
          <a:p>
            <a:pPr>
              <a:spcAft>
                <a:spcPts val="600"/>
              </a:spcAft>
            </a:pPr>
            <a:endParaRPr lang="en-US" sz="1400" dirty="0" smtClean="0">
              <a:solidFill>
                <a:schemeClr val="tx1"/>
              </a:solidFill>
            </a:endParaRPr>
          </a:p>
          <a:p>
            <a:pPr>
              <a:spcAft>
                <a:spcPts val="600"/>
              </a:spcAft>
            </a:pPr>
            <a:r>
              <a:rPr lang="en-US" sz="1400" dirty="0" smtClean="0">
                <a:solidFill>
                  <a:schemeClr val="tx1"/>
                </a:solidFill>
              </a:rPr>
              <a:t>Select the Menu button to access the Private Activity feature. Add a Lunch activity and complete it with the appropriate Start and End times. </a:t>
            </a:r>
          </a:p>
          <a:p>
            <a:pPr>
              <a:spcAft>
                <a:spcPts val="600"/>
              </a:spcAft>
            </a:pPr>
            <a:endParaRPr lang="en-US" sz="1400" dirty="0" smtClean="0">
              <a:solidFill>
                <a:schemeClr val="tx1"/>
              </a:solidFill>
            </a:endParaRPr>
          </a:p>
          <a:p>
            <a:pPr>
              <a:spcAft>
                <a:spcPts val="600"/>
              </a:spcAft>
            </a:pPr>
            <a:r>
              <a:rPr lang="en-US" sz="1400" dirty="0" smtClean="0">
                <a:solidFill>
                  <a:schemeClr val="tx1"/>
                </a:solidFill>
              </a:rPr>
              <a:t>When you are ready travel back to the job site, select Start Travel and work the service order to completion. </a:t>
            </a:r>
          </a:p>
          <a:p>
            <a:endParaRPr lang="en-US" sz="1400" dirty="0" smtClean="0">
              <a:solidFill>
                <a:schemeClr val="tx1"/>
              </a:solidFill>
            </a:endParaRPr>
          </a:p>
          <a:p>
            <a:pPr>
              <a:spcAft>
                <a:spcPts val="600"/>
              </a:spcAft>
            </a:pPr>
            <a:r>
              <a:rPr lang="en-US" sz="1400" dirty="0" smtClean="0">
                <a:solidFill>
                  <a:schemeClr val="tx1"/>
                </a:solidFill>
              </a:rPr>
              <a:t>This concludes this module.</a:t>
            </a:r>
          </a:p>
          <a:p>
            <a:pPr>
              <a:spcAft>
                <a:spcPts val="600"/>
              </a:spcAft>
            </a:pPr>
            <a:endParaRPr lang="en-US" sz="1600" dirty="0" smtClean="0">
              <a:solidFill>
                <a:schemeClr val="tx1"/>
              </a:solidFill>
            </a:endParaRPr>
          </a:p>
        </p:txBody>
      </p:sp>
      <p:sp>
        <p:nvSpPr>
          <p:cNvPr id="16" name="Rounded Rectangle 15">
            <a:hlinkClick r:id="" action="ppaction://hlinkshowjump?jump=nextslide"/>
          </p:cNvPr>
          <p:cNvSpPr/>
          <p:nvPr/>
        </p:nvSpPr>
        <p:spPr>
          <a:xfrm>
            <a:off x="8083825" y="1205948"/>
            <a:ext cx="602975" cy="36867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0" name="Rounded Rectangle 19">
            <a:hlinkClick r:id="" action="ppaction://hlinkshowjump?jump=nextslide"/>
          </p:cNvPr>
          <p:cNvSpPr/>
          <p:nvPr/>
        </p:nvSpPr>
        <p:spPr>
          <a:xfrm>
            <a:off x="8083825" y="1205947"/>
            <a:ext cx="602975" cy="36867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3" name="Rectangle 22"/>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
        <p:nvSpPr>
          <p:cNvPr id="25" name="Action Button: Custom 24">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a:srcRect/>
          <a:stretch>
            <a:fillRect/>
          </a:stretch>
        </p:blipFill>
        <p:spPr bwMode="auto">
          <a:xfrm>
            <a:off x="5669280" y="1005840"/>
            <a:ext cx="3035808" cy="5394960"/>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Updating Duration</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edit activity details you must select the orange arrow. This will take you to the Edit Activity screen.</a:t>
            </a: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orange arrow within the activity you want to edit</a:t>
            </a:r>
          </a:p>
        </p:txBody>
      </p:sp>
      <p:sp>
        <p:nvSpPr>
          <p:cNvPr id="30" name="Rounded Rectangle 29">
            <a:hlinkClick r:id="" action="ppaction://hlinkshowjump?jump=nextslide"/>
          </p:cNvPr>
          <p:cNvSpPr>
            <a:spLocks noChangeAspect="1"/>
          </p:cNvSpPr>
          <p:nvPr/>
        </p:nvSpPr>
        <p:spPr>
          <a:xfrm>
            <a:off x="8268832" y="2109419"/>
            <a:ext cx="340311"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8268831" y="2072371"/>
            <a:ext cx="340311" cy="329655"/>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Custom 1">
            <a:hlinkClick r:id="" action="ppaction://hlinkshowjump?jump=previousslide" highlightClick="1"/>
          </p:cNvPr>
          <p:cNvSpPr>
            <a:spLocks/>
          </p:cNvSpPr>
          <p:nvPr/>
        </p:nvSpPr>
        <p:spPr>
          <a:xfrm>
            <a:off x="3599122"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3" name="Action Button: Custom 2">
            <a:hlinkClick r:id="" action="ppaction://hlinkshowjump?jump=endshow" highlightClick="1"/>
          </p:cNvPr>
          <p:cNvSpPr>
            <a:spLocks/>
          </p:cNvSpPr>
          <p:nvPr/>
        </p:nvSpPr>
        <p:spPr>
          <a:xfrm>
            <a:off x="4936150"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4" name="Action Button: Custom 3">
            <a:hlinkClick r:id="" action="ppaction://hlinkshowjump?jump=firstslide" highlightClick="1"/>
          </p:cNvPr>
          <p:cNvSpPr>
            <a:spLocks/>
          </p:cNvSpPr>
          <p:nvPr/>
        </p:nvSpPr>
        <p:spPr>
          <a:xfrm>
            <a:off x="4267636"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 xmlns:p14="http://schemas.microsoft.com/office/powerpoint/2010/main" val="1729971347"/>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r"/>
            <a:fld id="{9E1E164E-33F5-9B46-810F-75CC45996516}" type="slidenum">
              <a:rPr lang="en-US" smtClean="0"/>
              <a:pPr algn="r"/>
              <a:t>41</a:t>
            </a:fld>
            <a:endParaRPr lang="en-US" dirty="0"/>
          </a:p>
        </p:txBody>
      </p:sp>
      <p:sp>
        <p:nvSpPr>
          <p:cNvPr id="6" name="TextBox 5"/>
          <p:cNvSpPr txBox="1"/>
          <p:nvPr/>
        </p:nvSpPr>
        <p:spPr>
          <a:xfrm>
            <a:off x="0" y="140752"/>
            <a:ext cx="9144000" cy="723275"/>
          </a:xfrm>
          <a:prstGeom prst="rect">
            <a:avLst/>
          </a:prstGeom>
          <a:noFill/>
        </p:spPr>
        <p:txBody>
          <a:bodyPr wrap="square" rtlCol="0">
            <a:spAutoFit/>
          </a:bodyPr>
          <a:lstStyle/>
          <a:p>
            <a:pPr algn="ctr"/>
            <a:r>
              <a:rPr lang="en-US" dirty="0" smtClean="0"/>
              <a:t>Icon Legend</a:t>
            </a:r>
            <a:br>
              <a:rPr lang="en-US" dirty="0" smtClean="0"/>
            </a:br>
            <a:endParaRPr lang="en-US" sz="600" dirty="0" smtClean="0"/>
          </a:p>
          <a:p>
            <a:pPr algn="ctr"/>
            <a:r>
              <a:rPr lang="en-US" sz="1600" dirty="0" smtClean="0"/>
              <a:t>Common icons used throughout the Astea application</a:t>
            </a:r>
            <a:endParaRPr lang="en-US" sz="1600" dirty="0"/>
          </a:p>
        </p:txBody>
      </p:sp>
      <p:sp>
        <p:nvSpPr>
          <p:cNvPr id="4" name="Action Button: Custom 3">
            <a:hlinkClick r:id="" action="ppaction://hlinkshowjump?jump=lastslideviewed" highlightClick="1"/>
          </p:cNvPr>
          <p:cNvSpPr>
            <a:spLocks noChangeAspect="1"/>
          </p:cNvSpPr>
          <p:nvPr/>
        </p:nvSpPr>
        <p:spPr>
          <a:xfrm>
            <a:off x="4128363" y="6087416"/>
            <a:ext cx="1005840" cy="407437"/>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Return</a:t>
            </a:r>
            <a:endParaRPr lang="en-US" sz="1200"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1821706" y="831576"/>
            <a:ext cx="5516602" cy="4849962"/>
          </a:xfrm>
          <a:prstGeom prst="rect">
            <a:avLst/>
          </a:prstGeom>
          <a:noFill/>
          <a:ln w="9525">
            <a:noFill/>
            <a:miter lim="800000"/>
            <a:headEnd/>
            <a:tailEnd/>
          </a:ln>
        </p:spPr>
      </p:pic>
      <p:sp>
        <p:nvSpPr>
          <p:cNvPr id="9" name="TextBox 8"/>
          <p:cNvSpPr txBox="1"/>
          <p:nvPr/>
        </p:nvSpPr>
        <p:spPr>
          <a:xfrm>
            <a:off x="-2148" y="5689453"/>
            <a:ext cx="9144000" cy="338554"/>
          </a:xfrm>
          <a:prstGeom prst="rect">
            <a:avLst/>
          </a:prstGeom>
          <a:noFill/>
        </p:spPr>
        <p:txBody>
          <a:bodyPr wrap="square" rtlCol="0">
            <a:spAutoFit/>
          </a:bodyPr>
          <a:lstStyle/>
          <a:p>
            <a:pPr algn="ctr"/>
            <a:r>
              <a:rPr lang="en-US" sz="1600" dirty="0" smtClean="0"/>
              <a:t>Click on the Return button below to resume presentation</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669280" y="1005840"/>
            <a:ext cx="3028950" cy="5400675"/>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Activity Corrections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To update the duration of an activity select the Duration dropdown arrow.</a:t>
            </a:r>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drop down arrow in the Duration field</a:t>
            </a:r>
          </a:p>
        </p:txBody>
      </p:sp>
      <p:sp>
        <p:nvSpPr>
          <p:cNvPr id="13" name="Rounded Rectangle 12"/>
          <p:cNvSpPr/>
          <p:nvPr/>
        </p:nvSpPr>
        <p:spPr>
          <a:xfrm>
            <a:off x="8151110" y="2621280"/>
            <a:ext cx="337877" cy="295836"/>
          </a:xfrm>
          <a:prstGeom prst="roundRect">
            <a:avLst/>
          </a:prstGeom>
          <a:no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Rounded Rectangle 19">
            <a:hlinkClick r:id="" action="ppaction://hlinkshowjump?jump=nextslide"/>
          </p:cNvPr>
          <p:cNvSpPr/>
          <p:nvPr/>
        </p:nvSpPr>
        <p:spPr>
          <a:xfrm>
            <a:off x="8151109" y="2619666"/>
            <a:ext cx="337877" cy="295836"/>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a:srcRect/>
          <a:stretch>
            <a:fillRect/>
          </a:stretch>
        </p:blipFill>
        <p:spPr bwMode="auto">
          <a:xfrm>
            <a:off x="5669280" y="1005840"/>
            <a:ext cx="3035808" cy="5394960"/>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done button</a:t>
            </a:r>
          </a:p>
        </p:txBody>
      </p:sp>
      <p:sp>
        <p:nvSpPr>
          <p:cNvPr id="2" name="Title 1"/>
          <p:cNvSpPr>
            <a:spLocks noGrp="1"/>
          </p:cNvSpPr>
          <p:nvPr>
            <p:ph type="title"/>
          </p:nvPr>
        </p:nvSpPr>
        <p:spPr>
          <a:xfrm>
            <a:off x="457200" y="249614"/>
            <a:ext cx="8229600" cy="527287"/>
          </a:xfrm>
        </p:spPr>
        <p:txBody>
          <a:bodyPr/>
          <a:lstStyle/>
          <a:p>
            <a:r>
              <a:rPr lang="en-US" dirty="0" smtClean="0"/>
              <a:t>Activity Corrections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 Adjust your time as needed via the calendar dialers and select done.</a:t>
            </a:r>
          </a:p>
        </p:txBody>
      </p:sp>
      <p:sp>
        <p:nvSpPr>
          <p:cNvPr id="22" name="Rounded Rectangle 21">
            <a:hlinkClick r:id="" action="ppaction://hlinkshowjump?jump=nextslide"/>
          </p:cNvPr>
          <p:cNvSpPr/>
          <p:nvPr/>
        </p:nvSpPr>
        <p:spPr>
          <a:xfrm>
            <a:off x="3578899" y="621699"/>
            <a:ext cx="941895" cy="3104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4" name="Rounded Rectangle 23">
            <a:hlinkClick r:id="" action="ppaction://hlinkshowjump?jump=nextslide"/>
          </p:cNvPr>
          <p:cNvSpPr/>
          <p:nvPr/>
        </p:nvSpPr>
        <p:spPr>
          <a:xfrm>
            <a:off x="8155120" y="4569149"/>
            <a:ext cx="481623" cy="311219"/>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5" name="Rounded Rectangle 24">
            <a:hlinkClick r:id="" action="ppaction://hlinkshowjump?jump=nextslide"/>
          </p:cNvPr>
          <p:cNvSpPr/>
          <p:nvPr/>
        </p:nvSpPr>
        <p:spPr>
          <a:xfrm>
            <a:off x="8153041" y="4583717"/>
            <a:ext cx="481623" cy="31121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2"/>
          <a:srcRect/>
          <a:stretch>
            <a:fillRect/>
          </a:stretch>
        </p:blipFill>
        <p:spPr bwMode="auto">
          <a:xfrm>
            <a:off x="5669280" y="1005840"/>
            <a:ext cx="3035808" cy="5394960"/>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
        <p:nvSpPr>
          <p:cNvPr id="2" name="Title 1"/>
          <p:cNvSpPr>
            <a:spLocks noGrp="1"/>
          </p:cNvSpPr>
          <p:nvPr>
            <p:ph type="title"/>
          </p:nvPr>
        </p:nvSpPr>
        <p:spPr>
          <a:xfrm>
            <a:off x="457200" y="249614"/>
            <a:ext cx="8229600" cy="527287"/>
          </a:xfrm>
        </p:spPr>
        <p:txBody>
          <a:bodyPr/>
          <a:lstStyle/>
          <a:p>
            <a:r>
              <a:rPr lang="en-US" dirty="0" smtClean="0"/>
              <a:t>Activity Corrections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You must save your changes when complete. </a:t>
            </a:r>
          </a:p>
          <a:p>
            <a:pPr>
              <a:spcAft>
                <a:spcPts val="600"/>
              </a:spcAft>
              <a:buNone/>
            </a:pPr>
            <a:endParaRPr lang="en-US" sz="1600" dirty="0" smtClean="0">
              <a:solidFill>
                <a:schemeClr val="tx1"/>
              </a:solidFill>
            </a:endParaRPr>
          </a:p>
        </p:txBody>
      </p:sp>
      <p:sp>
        <p:nvSpPr>
          <p:cNvPr id="20" name="Rounded Rectangle 19">
            <a:hlinkClick r:id="" action="ppaction://hlinkshowjump?jump=nextslide"/>
          </p:cNvPr>
          <p:cNvSpPr/>
          <p:nvPr/>
        </p:nvSpPr>
        <p:spPr>
          <a:xfrm>
            <a:off x="7412524" y="6023269"/>
            <a:ext cx="337877" cy="36029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ounded Rectangle 15">
            <a:hlinkClick r:id="" action="ppaction://hlinkshowjump?jump=nextslide"/>
          </p:cNvPr>
          <p:cNvSpPr/>
          <p:nvPr/>
        </p:nvSpPr>
        <p:spPr>
          <a:xfrm>
            <a:off x="7412524" y="6023269"/>
            <a:ext cx="337877" cy="307689"/>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2"/>
          <a:srcRect/>
          <a:stretch>
            <a:fillRect/>
          </a:stretch>
        </p:blipFill>
        <p:spPr bwMode="auto">
          <a:xfrm>
            <a:off x="5669280" y="1005840"/>
            <a:ext cx="3035808" cy="5394960"/>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in the Comments field</a:t>
            </a:r>
          </a:p>
        </p:txBody>
      </p:sp>
      <p:sp>
        <p:nvSpPr>
          <p:cNvPr id="2" name="Title 1"/>
          <p:cNvSpPr>
            <a:spLocks noGrp="1"/>
          </p:cNvSpPr>
          <p:nvPr>
            <p:ph type="title"/>
          </p:nvPr>
        </p:nvSpPr>
        <p:spPr>
          <a:xfrm>
            <a:off x="457200" y="249614"/>
            <a:ext cx="8229600" cy="527287"/>
          </a:xfrm>
        </p:spPr>
        <p:txBody>
          <a:bodyPr/>
          <a:lstStyle/>
          <a:p>
            <a:r>
              <a:rPr lang="en-US" dirty="0" smtClean="0"/>
              <a:t>Activity Corrections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It is imperative that you enter a note in the Comments section describing why you expect the repairs to take less time or more time than anticipated.</a:t>
            </a:r>
          </a:p>
          <a:p>
            <a:pPr>
              <a:spcAft>
                <a:spcPts val="600"/>
              </a:spcAft>
              <a:buNone/>
            </a:pPr>
            <a:endParaRPr lang="en-US" sz="1600" dirty="0" smtClean="0">
              <a:solidFill>
                <a:schemeClr val="tx1"/>
              </a:solidFill>
            </a:endParaRPr>
          </a:p>
        </p:txBody>
      </p:sp>
      <p:sp>
        <p:nvSpPr>
          <p:cNvPr id="20" name="Rounded Rectangle 19">
            <a:hlinkClick r:id="" action="ppaction://hlinkshowjump?jump=nextslide"/>
          </p:cNvPr>
          <p:cNvSpPr/>
          <p:nvPr/>
        </p:nvSpPr>
        <p:spPr>
          <a:xfrm>
            <a:off x="7412524" y="6023269"/>
            <a:ext cx="337877" cy="36029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ounded Rectangle 15">
            <a:hlinkClick r:id="" action="ppaction://hlinkshowjump?jump=nextslide"/>
          </p:cNvPr>
          <p:cNvSpPr/>
          <p:nvPr/>
        </p:nvSpPr>
        <p:spPr>
          <a:xfrm>
            <a:off x="5763299" y="4272460"/>
            <a:ext cx="2843988" cy="882636"/>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srcRect/>
          <a:stretch>
            <a:fillRect/>
          </a:stretch>
        </p:blipFill>
        <p:spPr bwMode="auto">
          <a:xfrm>
            <a:off x="5669280" y="1005840"/>
            <a:ext cx="3035808" cy="5410200"/>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
        <p:nvSpPr>
          <p:cNvPr id="2" name="Title 1"/>
          <p:cNvSpPr>
            <a:spLocks noGrp="1"/>
          </p:cNvSpPr>
          <p:nvPr>
            <p:ph type="title"/>
          </p:nvPr>
        </p:nvSpPr>
        <p:spPr>
          <a:xfrm>
            <a:off x="457200" y="249614"/>
            <a:ext cx="8229600" cy="527287"/>
          </a:xfrm>
        </p:spPr>
        <p:txBody>
          <a:bodyPr/>
          <a:lstStyle/>
          <a:p>
            <a:r>
              <a:rPr lang="en-US" dirty="0" smtClean="0"/>
              <a:t>Activity Corrections</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You must save your changes when complete. </a:t>
            </a:r>
          </a:p>
          <a:p>
            <a:pPr>
              <a:spcAft>
                <a:spcPts val="600"/>
              </a:spcAft>
              <a:buNone/>
            </a:pPr>
            <a:endParaRPr lang="en-US" sz="1600" dirty="0" smtClean="0">
              <a:solidFill>
                <a:schemeClr val="tx1"/>
              </a:solidFill>
            </a:endParaRPr>
          </a:p>
        </p:txBody>
      </p:sp>
      <p:sp>
        <p:nvSpPr>
          <p:cNvPr id="20" name="Rounded Rectangle 19">
            <a:hlinkClick r:id="" action="ppaction://hlinkshowjump?jump=nextslide"/>
          </p:cNvPr>
          <p:cNvSpPr/>
          <p:nvPr/>
        </p:nvSpPr>
        <p:spPr>
          <a:xfrm>
            <a:off x="7412524" y="6023269"/>
            <a:ext cx="337877" cy="360299"/>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ounded Rectangle 15">
            <a:hlinkClick r:id="" action="ppaction://hlinkshowjump?jump=nextslide"/>
          </p:cNvPr>
          <p:cNvSpPr/>
          <p:nvPr/>
        </p:nvSpPr>
        <p:spPr>
          <a:xfrm>
            <a:off x="7412524" y="6023269"/>
            <a:ext cx="337877" cy="307689"/>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 xmlns:p14="http://schemas.microsoft.com/office/powerpoint/2010/main"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SSS_template">
  <a:themeElements>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7F7A72E187244BBC1446BC60734B6" ma:contentTypeVersion="0" ma:contentTypeDescription="Create a new document." ma:contentTypeScope="" ma:versionID="a49626021f8da9616b26f16fe4fabfb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486AC1-600C-466E-A0FA-4D267E28B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8420E19-8689-415D-890F-30B8E89C1C6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EA8A10-A496-447A-888D-1CE2BD6E8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27017</TotalTime>
  <Words>2069</Words>
  <Application>Microsoft Office PowerPoint</Application>
  <PresentationFormat>On-screen Show (4:3)</PresentationFormat>
  <Paragraphs>433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SSS_template</vt:lpstr>
      <vt:lpstr>Astea Mobile App Training</vt:lpstr>
      <vt:lpstr>What’s New</vt:lpstr>
      <vt:lpstr>Updating Duration</vt:lpstr>
      <vt:lpstr>Updating Duration</vt:lpstr>
      <vt:lpstr>Activity Corrections</vt:lpstr>
      <vt:lpstr>Activity Corrections</vt:lpstr>
      <vt:lpstr>Activity Corrections</vt:lpstr>
      <vt:lpstr>Activity Corrections</vt:lpstr>
      <vt:lpstr>Activity Corrections</vt:lpstr>
      <vt:lpstr>Updating ETA</vt:lpstr>
      <vt:lpstr>Updating ETA</vt:lpstr>
      <vt:lpstr>Updating ETA</vt:lpstr>
      <vt:lpstr>Updating ETA</vt:lpstr>
      <vt:lpstr>Updating ETA</vt:lpstr>
      <vt:lpstr>Request Preview</vt:lpstr>
      <vt:lpstr>Appointment Bookings</vt:lpstr>
      <vt:lpstr>Activities Tab – Multiple Labor Activities</vt:lpstr>
      <vt:lpstr>Activities Tab – Multiple Labor Activities</vt:lpstr>
      <vt:lpstr>Creating a Lunch Activity</vt:lpstr>
      <vt:lpstr>Creating a Lunch Activity</vt:lpstr>
      <vt:lpstr>Creating a Lunch Activity</vt:lpstr>
      <vt:lpstr>Creating a Lunch Activity</vt:lpstr>
      <vt:lpstr>Creating a Lunch Activity</vt:lpstr>
      <vt:lpstr>Creating a Lunch Activity</vt:lpstr>
      <vt:lpstr>Creating a Lunch Activity</vt:lpstr>
      <vt:lpstr>Completing Lunch Activity</vt:lpstr>
      <vt:lpstr>Completing Lunch Activity</vt:lpstr>
      <vt:lpstr>Completing Lunch Activity</vt:lpstr>
      <vt:lpstr>Deleting a Lunch Activity Created in Error</vt:lpstr>
      <vt:lpstr>Deleting a Lunch Activity Created in Error</vt:lpstr>
      <vt:lpstr>Deleting a Lunch Activity Created in Error</vt:lpstr>
      <vt:lpstr>Deleting a Lunch Activity Created in Error</vt:lpstr>
      <vt:lpstr>Lunch – Service Order is Complete</vt:lpstr>
      <vt:lpstr>Lunch – Service Order is Complete</vt:lpstr>
      <vt:lpstr>Lunch – Service Order is Complete</vt:lpstr>
      <vt:lpstr>Lunch – Service Order is Complete</vt:lpstr>
      <vt:lpstr>Lunch – Work Not Completed</vt:lpstr>
      <vt:lpstr>Lunch – Work Not Completed</vt:lpstr>
      <vt:lpstr>Lunch – Work Not Completed</vt:lpstr>
      <vt:lpstr>Slide 40</vt:lpstr>
      <vt:lpstr>Slide 41</vt:lpstr>
    </vt:vector>
  </TitlesOfParts>
  <Company>Stanley Black &amp; Decker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Astea Training - Correcting an Activity</dc:title>
  <dc:creator>kap0223</dc:creator>
  <cp:lastModifiedBy>exf1216</cp:lastModifiedBy>
  <cp:revision>240</cp:revision>
  <dcterms:created xsi:type="dcterms:W3CDTF">2013-06-25T20:05:35Z</dcterms:created>
  <dcterms:modified xsi:type="dcterms:W3CDTF">2016-07-13T15:46:01Z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0x0101008597F7A72E187244BBC1446BC60734B6</vt:lpwstr>
  </property>
</Properties>
</file>