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handoutMasterIdLst>
    <p:handoutMasterId r:id="rId33"/>
  </p:handoutMasterIdLst>
  <p:sldIdLst>
    <p:sldId id="257" r:id="rId5"/>
    <p:sldId id="478" r:id="rId6"/>
    <p:sldId id="479" r:id="rId7"/>
    <p:sldId id="480" r:id="rId8"/>
    <p:sldId id="481" r:id="rId9"/>
    <p:sldId id="482" r:id="rId10"/>
    <p:sldId id="484" r:id="rId11"/>
    <p:sldId id="486" r:id="rId12"/>
    <p:sldId id="506" r:id="rId13"/>
    <p:sldId id="487" r:id="rId14"/>
    <p:sldId id="488" r:id="rId15"/>
    <p:sldId id="489" r:id="rId16"/>
    <p:sldId id="306" r:id="rId17"/>
    <p:sldId id="491" r:id="rId18"/>
    <p:sldId id="475" r:id="rId19"/>
    <p:sldId id="492" r:id="rId20"/>
    <p:sldId id="493" r:id="rId21"/>
    <p:sldId id="494" r:id="rId22"/>
    <p:sldId id="476" r:id="rId23"/>
    <p:sldId id="495" r:id="rId24"/>
    <p:sldId id="496" r:id="rId25"/>
    <p:sldId id="497" r:id="rId26"/>
    <p:sldId id="498" r:id="rId27"/>
    <p:sldId id="499" r:id="rId28"/>
    <p:sldId id="500" r:id="rId29"/>
    <p:sldId id="501" r:id="rId30"/>
    <p:sldId id="503" r:id="rId31"/>
    <p:sldId id="504"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CFF"/>
    <a:srgbClr val="FFFF32"/>
    <a:srgbClr val="0032FF"/>
    <a:srgbClr val="001EFF"/>
    <a:srgbClr val="0023FF"/>
    <a:srgbClr val="0028FF"/>
    <a:srgbClr val="0028FA"/>
    <a:srgbClr val="0000FA"/>
    <a:srgbClr val="0030FA"/>
    <a:srgbClr val="C0C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1" autoAdjust="0"/>
    <p:restoredTop sz="99754" autoAdjust="0"/>
  </p:normalViewPr>
  <p:slideViewPr>
    <p:cSldViewPr snapToGrid="0" snapToObjects="1">
      <p:cViewPr varScale="1">
        <p:scale>
          <a:sx n="117" d="100"/>
          <a:sy n="117" d="100"/>
        </p:scale>
        <p:origin x="-936" y="-108"/>
      </p:cViewPr>
      <p:guideLst>
        <p:guide orient="horz" pos="4254"/>
        <p:guide pos="282"/>
      </p:guideLst>
    </p:cSldViewPr>
  </p:slideViewPr>
  <p:notesTextViewPr>
    <p:cViewPr>
      <p:scale>
        <a:sx n="100" d="100"/>
        <a:sy n="100" d="100"/>
      </p:scale>
      <p:origin x="0" y="0"/>
    </p:cViewPr>
  </p:notesTextViewPr>
  <p:notesViewPr>
    <p:cSldViewPr snapToGrid="0" snapToObjects="1">
      <p:cViewPr varScale="1">
        <p:scale>
          <a:sx n="52" d="100"/>
          <a:sy n="52" d="100"/>
        </p:scale>
        <p:origin x="-2892"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798D587-28AC-4E9F-A679-930835B6E941}" type="datetimeFigureOut">
              <a:rPr lang="en-US" smtClean="0"/>
              <a:pPr/>
              <a:t>8/3/2015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C05B579-385E-4FCC-882E-4A6C54FCA7DB}" type="slidenum">
              <a:rPr lang="en-US" smtClean="0"/>
              <a:pPr/>
              <a:t>‹#›</a:t>
            </a:fld>
            <a:endParaRPr lang="en-US" dirty="0"/>
          </a:p>
        </p:txBody>
      </p:sp>
    </p:spTree>
    <p:extLst>
      <p:ext uri="{BB962C8B-B14F-4D97-AF65-F5344CB8AC3E}">
        <p14:creationId xmlns:p14="http://schemas.microsoft.com/office/powerpoint/2010/main" xmlns="" val="35093031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descr="STN_ppt_cover.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7200" y="2433752"/>
            <a:ext cx="7772400" cy="1225933"/>
          </a:xfrm>
        </p:spPr>
        <p:txBody>
          <a:bodyPr lIns="0" anchor="t" anchorCtr="0">
            <a:no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457200" y="3861176"/>
            <a:ext cx="6400800" cy="1752600"/>
          </a:xfrm>
        </p:spPr>
        <p:txBody>
          <a:bodyPr lIns="0" rIns="0">
            <a:no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SSS_floating.png"/>
          <p:cNvPicPr>
            <a:picLocks noChangeAspect="1"/>
          </p:cNvPicPr>
          <p:nvPr userDrawn="1"/>
        </p:nvPicPr>
        <p:blipFill>
          <a:blip r:embed="rId3"/>
          <a:stretch>
            <a:fillRect/>
          </a:stretch>
        </p:blipFill>
        <p:spPr>
          <a:xfrm>
            <a:off x="470848" y="513669"/>
            <a:ext cx="2913797" cy="886968"/>
          </a:xfrm>
          <a:prstGeom prst="rect">
            <a:avLst/>
          </a:prstGeom>
        </p:spPr>
      </p:pic>
    </p:spTree>
    <p:extLst>
      <p:ext uri="{BB962C8B-B14F-4D97-AF65-F5344CB8AC3E}">
        <p14:creationId xmlns:p14="http://schemas.microsoft.com/office/powerpoint/2010/main" xmlns="" val="15268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Yellow">
    <p:bg>
      <p:bgPr>
        <a:solidFill>
          <a:schemeClr val="tx2"/>
        </a:solidFill>
        <a:effectLst/>
      </p:bgPr>
    </p:bg>
    <p:spTree>
      <p:nvGrpSpPr>
        <p:cNvPr id="1" name=""/>
        <p:cNvGrpSpPr/>
        <p:nvPr/>
      </p:nvGrpSpPr>
      <p:grpSpPr>
        <a:xfrm>
          <a:off x="0" y="0"/>
          <a:ext cx="0" cy="0"/>
          <a:chOff x="0" y="0"/>
          <a:chExt cx="0" cy="0"/>
        </a:xfrm>
      </p:grpSpPr>
      <p:pic>
        <p:nvPicPr>
          <p:cNvPr id="4" name="Picture 3" descr="STN_divider_yellow.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56692" y="2182388"/>
            <a:ext cx="7770015" cy="3816081"/>
          </a:xfrm>
        </p:spPr>
        <p:txBody>
          <a:bodyPr/>
          <a:lstStyle>
            <a:lvl1pPr marL="0" indent="0">
              <a:spcBef>
                <a:spcPts val="800"/>
              </a:spcBef>
              <a:spcAft>
                <a:spcPts val="0"/>
              </a:spcAft>
              <a:buNone/>
              <a:defRPr sz="2000"/>
            </a:lvl1pPr>
            <a:lvl2pPr marL="457200" indent="0">
              <a:spcBef>
                <a:spcPts val="800"/>
              </a:spcBef>
              <a:spcAft>
                <a:spcPts val="0"/>
              </a:spcAft>
              <a:buNone/>
              <a:defRPr sz="2000"/>
            </a:lvl2pPr>
            <a:lvl3pPr marL="914400" indent="0">
              <a:spcBef>
                <a:spcPts val="800"/>
              </a:spcBef>
              <a:spcAft>
                <a:spcPts val="0"/>
              </a:spcAft>
              <a:buNone/>
              <a:defRPr sz="2000"/>
            </a:lvl3pPr>
            <a:lvl4pPr marL="1371600" indent="0">
              <a:spcBef>
                <a:spcPts val="800"/>
              </a:spcBef>
              <a:spcAft>
                <a:spcPts val="0"/>
              </a:spcAft>
              <a:buNone/>
              <a:defRPr sz="2000"/>
            </a:lvl4pPr>
            <a:lvl5pPr marL="1828800" indent="0">
              <a:spcBef>
                <a:spcPts val="800"/>
              </a:spcBef>
              <a:spcAft>
                <a:spcPts val="0"/>
              </a:spcAft>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76364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White">
    <p:spTree>
      <p:nvGrpSpPr>
        <p:cNvPr id="1" name=""/>
        <p:cNvGrpSpPr/>
        <p:nvPr/>
      </p:nvGrpSpPr>
      <p:grpSpPr>
        <a:xfrm>
          <a:off x="0" y="0"/>
          <a:ext cx="0" cy="0"/>
          <a:chOff x="0" y="0"/>
          <a:chExt cx="0" cy="0"/>
        </a:xfrm>
      </p:grpSpPr>
      <p:pic>
        <p:nvPicPr>
          <p:cNvPr id="3" name="Picture 2" descr="Cover4_Wh3.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lvl1pPr>
          </a:lstStyle>
          <a:p>
            <a:r>
              <a:rPr lang="en-US" smtClean="0"/>
              <a:t>Click to edit Master title style</a:t>
            </a:r>
            <a:endParaRPr lang="en-US" dirty="0"/>
          </a:p>
        </p:txBody>
      </p:sp>
      <p:sp>
        <p:nvSpPr>
          <p:cNvPr id="8" name="Content Placeholder 7"/>
          <p:cNvSpPr>
            <a:spLocks noGrp="1"/>
          </p:cNvSpPr>
          <p:nvPr>
            <p:ph sz="quarter" idx="10"/>
          </p:nvPr>
        </p:nvSpPr>
        <p:spPr>
          <a:xfrm>
            <a:off x="456692" y="2185416"/>
            <a:ext cx="7770015" cy="3816081"/>
          </a:xfrm>
        </p:spPr>
        <p:txBody>
          <a:bodyPr/>
          <a:lstStyle>
            <a:lvl1pPr marL="0" indent="0">
              <a:spcBef>
                <a:spcPts val="800"/>
              </a:spcBef>
              <a:spcAft>
                <a:spcPts val="0"/>
              </a:spcAft>
              <a:buNone/>
              <a:defRPr sz="2000"/>
            </a:lvl1pPr>
            <a:lvl2pPr marL="457200" indent="0">
              <a:spcBef>
                <a:spcPts val="800"/>
              </a:spcBef>
              <a:spcAft>
                <a:spcPts val="0"/>
              </a:spcAft>
              <a:buNone/>
              <a:defRPr sz="2000"/>
            </a:lvl2pPr>
            <a:lvl3pPr marL="914400" indent="0">
              <a:spcBef>
                <a:spcPts val="800"/>
              </a:spcBef>
              <a:spcAft>
                <a:spcPts val="0"/>
              </a:spcAft>
              <a:buNone/>
              <a:defRPr sz="2000"/>
            </a:lvl3pPr>
            <a:lvl4pPr marL="1371600" indent="0">
              <a:spcBef>
                <a:spcPts val="800"/>
              </a:spcBef>
              <a:spcAft>
                <a:spcPts val="0"/>
              </a:spcAft>
              <a:buNone/>
              <a:defRPr sz="2000"/>
            </a:lvl4pPr>
            <a:lvl5pPr marL="1828800" indent="0">
              <a:spcBef>
                <a:spcPts val="800"/>
              </a:spcBef>
              <a:spcAft>
                <a:spcPts val="0"/>
              </a:spcAft>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533941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Black">
    <p:bg>
      <p:bgPr>
        <a:solidFill>
          <a:schemeClr val="tx1"/>
        </a:solidFill>
        <a:effectLst/>
      </p:bgPr>
    </p:bg>
    <p:spTree>
      <p:nvGrpSpPr>
        <p:cNvPr id="1" name=""/>
        <p:cNvGrpSpPr/>
        <p:nvPr/>
      </p:nvGrpSpPr>
      <p:grpSpPr>
        <a:xfrm>
          <a:off x="0" y="0"/>
          <a:ext cx="0" cy="0"/>
          <a:chOff x="0" y="0"/>
          <a:chExt cx="0" cy="0"/>
        </a:xfrm>
      </p:grpSpPr>
      <p:pic>
        <p:nvPicPr>
          <p:cNvPr id="5" name="Picture 4" descr="Cover3_Bk2.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solidFill>
                  <a:schemeClr val="bg1"/>
                </a:solidFill>
              </a:defRPr>
            </a:lvl1pPr>
          </a:lstStyle>
          <a:p>
            <a:r>
              <a:rPr lang="en-US" smtClean="0"/>
              <a:t>Click to edit Master title style</a:t>
            </a:r>
            <a:endParaRPr lang="en-US" dirty="0"/>
          </a:p>
        </p:txBody>
      </p:sp>
      <p:sp>
        <p:nvSpPr>
          <p:cNvPr id="8" name="Content Placeholder 7"/>
          <p:cNvSpPr>
            <a:spLocks noGrp="1"/>
          </p:cNvSpPr>
          <p:nvPr>
            <p:ph sz="quarter" idx="10"/>
          </p:nvPr>
        </p:nvSpPr>
        <p:spPr>
          <a:xfrm>
            <a:off x="456692" y="2185416"/>
            <a:ext cx="7770015" cy="3816081"/>
          </a:xfrm>
        </p:spPr>
        <p:txBody>
          <a:bodyPr/>
          <a:lstStyle>
            <a:lvl1pPr marL="0" indent="0">
              <a:spcBef>
                <a:spcPts val="800"/>
              </a:spcBef>
              <a:spcAft>
                <a:spcPts val="0"/>
              </a:spcAft>
              <a:buNone/>
              <a:defRPr sz="2000">
                <a:solidFill>
                  <a:schemeClr val="bg1"/>
                </a:solidFill>
              </a:defRPr>
            </a:lvl1pPr>
            <a:lvl2pPr marL="457200" indent="0">
              <a:spcBef>
                <a:spcPts val="800"/>
              </a:spcBef>
              <a:spcAft>
                <a:spcPts val="0"/>
              </a:spcAft>
              <a:buNone/>
              <a:defRPr sz="2000">
                <a:solidFill>
                  <a:schemeClr val="bg1"/>
                </a:solidFill>
              </a:defRPr>
            </a:lvl2pPr>
            <a:lvl3pPr marL="914400" indent="0">
              <a:spcBef>
                <a:spcPts val="800"/>
              </a:spcBef>
              <a:spcAft>
                <a:spcPts val="0"/>
              </a:spcAft>
              <a:buNone/>
              <a:defRPr sz="2000">
                <a:solidFill>
                  <a:schemeClr val="bg1"/>
                </a:solidFill>
              </a:defRPr>
            </a:lvl3pPr>
            <a:lvl4pPr marL="1371600" indent="0">
              <a:spcBef>
                <a:spcPts val="800"/>
              </a:spcBef>
              <a:spcAft>
                <a:spcPts val="0"/>
              </a:spcAft>
              <a:buNone/>
              <a:defRPr sz="2000">
                <a:solidFill>
                  <a:schemeClr val="bg1"/>
                </a:solidFill>
              </a:defRPr>
            </a:lvl4pPr>
            <a:lvl5pPr marL="1828800" indent="0">
              <a:spcBef>
                <a:spcPts val="800"/>
              </a:spcBef>
              <a:spcAft>
                <a:spcPts val="0"/>
              </a:spcAft>
              <a:buNone/>
              <a:defRPr sz="20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206754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tx1"/>
        </a:solidFill>
        <a:effectLst/>
      </p:bgPr>
    </p:bg>
    <p:spTree>
      <p:nvGrpSpPr>
        <p:cNvPr id="1" name=""/>
        <p:cNvGrpSpPr/>
        <p:nvPr/>
      </p:nvGrpSpPr>
      <p:grpSpPr>
        <a:xfrm>
          <a:off x="0" y="0"/>
          <a:ext cx="0" cy="0"/>
          <a:chOff x="0" y="0"/>
          <a:chExt cx="0" cy="0"/>
        </a:xfrm>
      </p:grpSpPr>
      <p:pic>
        <p:nvPicPr>
          <p:cNvPr id="5" name="Picture 4" descr="Cover3_Bk2.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160951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pic>
        <p:nvPicPr>
          <p:cNvPr id="3" name="Picture 2" descr="sRGBbackgroun.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3391" cy="6857543"/>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lvl1pPr>
          </a:lstStyle>
          <a:p>
            <a:r>
              <a:rPr lang="en-US" smtClean="0"/>
              <a:t>Click to edit Master title style</a:t>
            </a:r>
            <a:endParaRPr lang="en-US" dirty="0"/>
          </a:p>
        </p:txBody>
      </p:sp>
      <p:pic>
        <p:nvPicPr>
          <p:cNvPr id="4" name="Picture 3" descr="SSS_floating.png"/>
          <p:cNvPicPr>
            <a:picLocks noChangeAspect="1"/>
          </p:cNvPicPr>
          <p:nvPr userDrawn="1"/>
        </p:nvPicPr>
        <p:blipFill>
          <a:blip r:embed="rId3"/>
          <a:stretch>
            <a:fillRect/>
          </a:stretch>
        </p:blipFill>
        <p:spPr>
          <a:xfrm>
            <a:off x="457200" y="6568375"/>
            <a:ext cx="796925" cy="242586"/>
          </a:xfrm>
          <a:prstGeom prst="rect">
            <a:avLst/>
          </a:prstGeom>
        </p:spPr>
      </p:pic>
    </p:spTree>
    <p:extLst>
      <p:ext uri="{BB962C8B-B14F-4D97-AF65-F5344CB8AC3E}">
        <p14:creationId xmlns:p14="http://schemas.microsoft.com/office/powerpoint/2010/main" xmlns="" val="42009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page">
    <p:bg>
      <p:bgPr>
        <a:solidFill>
          <a:schemeClr val="tx2"/>
        </a:solidFill>
        <a:effectLst/>
      </p:bgPr>
    </p:bg>
    <p:spTree>
      <p:nvGrpSpPr>
        <p:cNvPr id="1" name=""/>
        <p:cNvGrpSpPr/>
        <p:nvPr/>
      </p:nvGrpSpPr>
      <p:grpSpPr>
        <a:xfrm>
          <a:off x="0" y="0"/>
          <a:ext cx="0" cy="0"/>
          <a:chOff x="0" y="0"/>
          <a:chExt cx="0" cy="0"/>
        </a:xfrm>
      </p:grpSpPr>
      <p:pic>
        <p:nvPicPr>
          <p:cNvPr id="4" name="Picture 3" descr="sRGBbackgroun.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3391" cy="6857543"/>
          </a:xfrm>
          <a:prstGeom prst="rect">
            <a:avLst/>
          </a:prstGeom>
        </p:spPr>
      </p:pic>
      <p:pic>
        <p:nvPicPr>
          <p:cNvPr id="3" name="Picture 2" descr="SSS_floating.png"/>
          <p:cNvPicPr>
            <a:picLocks noChangeAspect="1"/>
          </p:cNvPicPr>
          <p:nvPr userDrawn="1"/>
        </p:nvPicPr>
        <p:blipFill>
          <a:blip r:embed="rId3"/>
          <a:stretch>
            <a:fillRect/>
          </a:stretch>
        </p:blipFill>
        <p:spPr>
          <a:xfrm>
            <a:off x="2224586" y="2566222"/>
            <a:ext cx="4694830" cy="1429120"/>
          </a:xfrm>
          <a:prstGeom prst="rect">
            <a:avLst/>
          </a:prstGeom>
        </p:spPr>
      </p:pic>
    </p:spTree>
    <p:extLst>
      <p:ext uri="{BB962C8B-B14F-4D97-AF65-F5344CB8AC3E}">
        <p14:creationId xmlns:p14="http://schemas.microsoft.com/office/powerpoint/2010/main" xmlns="" val="127701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accent2"/>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1"/>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xmlns="" val="2446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68638"/>
            <a:ext cx="3662556" cy="4525963"/>
          </a:xfrm>
        </p:spPr>
        <p:txBody>
          <a:bodyPr/>
          <a:lstStyle>
            <a:lvl1pPr>
              <a:buClrTx/>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7"/>
          <p:cNvSpPr>
            <a:spLocks noGrp="1"/>
          </p:cNvSpPr>
          <p:nvPr>
            <p:ph type="pic" sz="quarter" idx="13"/>
          </p:nvPr>
        </p:nvSpPr>
        <p:spPr>
          <a:xfrm>
            <a:off x="4695824" y="1481137"/>
            <a:ext cx="4448175" cy="4044911"/>
          </a:xfrm>
          <a:solidFill>
            <a:schemeClr val="bg1">
              <a:lumMod val="85000"/>
            </a:schemeClr>
          </a:solidFill>
        </p:spPr>
        <p:txBody>
          <a:bodyPr/>
          <a:lstStyle>
            <a:lvl1pPr marL="0" indent="0">
              <a:buNone/>
              <a:defRPr/>
            </a:lvl1pPr>
          </a:lstStyle>
          <a:p>
            <a:r>
              <a:rPr lang="en-US" dirty="0" smtClean="0"/>
              <a:t>Click icon to add picture</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xmlns="" val="109774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Whit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1861"/>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861"/>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xmlns="" val="208192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Whit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xmlns="" val="396234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xmlns="" val="194077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ck 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457199" y="1268638"/>
            <a:ext cx="8228361" cy="4525963"/>
          </a:xfrm>
        </p:spPr>
        <p:txBody>
          <a:bodyPr/>
          <a:lstStyle>
            <a:lvl1pPr>
              <a:buClr>
                <a:schemeClr val="tx2"/>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9"/>
          <p:cNvSpPr>
            <a:spLocks noGrp="1"/>
          </p:cNvSpPr>
          <p:nvPr>
            <p:ph type="sldNum" sz="quarter" idx="15"/>
          </p:nvPr>
        </p:nvSpPr>
        <p:spPr/>
        <p:txBody>
          <a:bodyPr/>
          <a:lstStyle>
            <a:lvl1pPr>
              <a:defRPr>
                <a:solidFill>
                  <a:srgbClr val="FFFFFF"/>
                </a:solidFill>
              </a:defRPr>
            </a:lvl1pPr>
          </a:lstStyle>
          <a:p>
            <a:pPr algn="r"/>
            <a:fld id="{9E1E164E-33F5-9B46-810F-75CC45996516}" type="slidenum">
              <a:rPr lang="en-US" smtClean="0"/>
              <a:pPr algn="r"/>
              <a:t>‹#›</a:t>
            </a:fld>
            <a:endParaRPr lang="en-US" dirty="0"/>
          </a:p>
        </p:txBody>
      </p:sp>
      <p:pic>
        <p:nvPicPr>
          <p:cNvPr id="7" name="Picture 6" descr="STN_security_r_k.jpg"/>
          <p:cNvPicPr>
            <a:picLocks noChangeAspect="1"/>
          </p:cNvPicPr>
          <p:nvPr userDrawn="1"/>
        </p:nvPicPr>
        <p:blipFill>
          <a:blip r:embed="rId2"/>
          <a:stretch>
            <a:fillRect/>
          </a:stretch>
        </p:blipFill>
        <p:spPr>
          <a:xfrm>
            <a:off x="397012" y="6489971"/>
            <a:ext cx="914262" cy="361769"/>
          </a:xfrm>
          <a:prstGeom prst="rect">
            <a:avLst/>
          </a:prstGeom>
        </p:spPr>
      </p:pic>
    </p:spTree>
    <p:extLst>
      <p:ext uri="{BB962C8B-B14F-4D97-AF65-F5344CB8AC3E}">
        <p14:creationId xmlns:p14="http://schemas.microsoft.com/office/powerpoint/2010/main" xmlns="" val="1991958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Black 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71861"/>
            <a:ext cx="4038600" cy="4525963"/>
          </a:xfrm>
        </p:spPr>
        <p:txBody>
          <a:bodyPr/>
          <a:lstStyle>
            <a:lvl1pPr>
              <a:buClr>
                <a:schemeClr val="tx2"/>
              </a:buCl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861"/>
            <a:ext cx="4038600" cy="4525963"/>
          </a:xfrm>
        </p:spPr>
        <p:txBody>
          <a:bodyPr/>
          <a:lstStyle>
            <a:lvl1pPr>
              <a:buClr>
                <a:schemeClr val="tx2"/>
              </a:buCl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p:txBody>
          <a:bodyPr/>
          <a:lstStyle>
            <a:lvl1pPr>
              <a:defRPr>
                <a:solidFill>
                  <a:srgbClr val="FFFFFF"/>
                </a:solidFill>
              </a:defRPr>
            </a:lvl1pPr>
          </a:lstStyle>
          <a:p>
            <a:pPr algn="r"/>
            <a:fld id="{9E1E164E-33F5-9B46-810F-75CC45996516}" type="slidenum">
              <a:rPr lang="en-US" smtClean="0"/>
              <a:pPr algn="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84312" y="6536456"/>
            <a:ext cx="1088136" cy="288768"/>
          </a:xfrm>
          <a:prstGeom prst="rect">
            <a:avLst/>
          </a:prstGeom>
        </p:spPr>
      </p:pic>
    </p:spTree>
    <p:extLst>
      <p:ext uri="{BB962C8B-B14F-4D97-AF65-F5344CB8AC3E}">
        <p14:creationId xmlns:p14="http://schemas.microsoft.com/office/powerpoint/2010/main" xmlns="" val="332772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ck Content and Im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268638"/>
            <a:ext cx="3662556" cy="4525963"/>
          </a:xfrm>
        </p:spPr>
        <p:txBody>
          <a:bodyPr/>
          <a:lstStyle>
            <a:lvl1pPr>
              <a:buClr>
                <a:schemeClr val="tx2"/>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3"/>
          </p:nvPr>
        </p:nvSpPr>
        <p:spPr>
          <a:xfrm>
            <a:off x="4695824" y="1481137"/>
            <a:ext cx="4448175" cy="4044911"/>
          </a:xfrm>
          <a:solidFill>
            <a:schemeClr val="bg1">
              <a:lumMod val="85000"/>
            </a:schemeClr>
          </a:solidFill>
        </p:spPr>
        <p:txBody>
          <a:bodyPr/>
          <a:lstStyle>
            <a:lvl1pPr marL="0" indent="0">
              <a:buNone/>
              <a:defRPr/>
            </a:lvl1pPr>
          </a:lstStyle>
          <a:p>
            <a:r>
              <a:rPr lang="en-US" dirty="0" smtClean="0"/>
              <a:t>Click icon to add picture</a:t>
            </a:r>
            <a:endParaRPr lang="en-US" dirty="0"/>
          </a:p>
        </p:txBody>
      </p:sp>
      <p:sp>
        <p:nvSpPr>
          <p:cNvPr id="10" name="Slide Number Placeholder 9"/>
          <p:cNvSpPr>
            <a:spLocks noGrp="1"/>
          </p:cNvSpPr>
          <p:nvPr>
            <p:ph type="sldNum" sz="quarter" idx="15"/>
          </p:nvPr>
        </p:nvSpPr>
        <p:spPr/>
        <p:txBody>
          <a:bodyPr/>
          <a:lstStyle>
            <a:lvl1pPr>
              <a:defRPr>
                <a:solidFill>
                  <a:srgbClr val="FFFFFF"/>
                </a:solidFill>
              </a:defRPr>
            </a:lvl1pPr>
          </a:lstStyle>
          <a:p>
            <a:pPr algn="r"/>
            <a:fld id="{9E1E164E-33F5-9B46-810F-75CC45996516}" type="slidenum">
              <a:rPr lang="en-US" smtClean="0"/>
              <a:pPr algn="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84312" y="6536456"/>
            <a:ext cx="1088136" cy="288768"/>
          </a:xfrm>
          <a:prstGeom prst="rect">
            <a:avLst/>
          </a:prstGeom>
        </p:spPr>
      </p:pic>
    </p:spTree>
    <p:extLst>
      <p:ext uri="{BB962C8B-B14F-4D97-AF65-F5344CB8AC3E}">
        <p14:creationId xmlns:p14="http://schemas.microsoft.com/office/powerpoint/2010/main" xmlns="" val="387784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492240"/>
            <a:ext cx="9144000" cy="3657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49614"/>
            <a:ext cx="8229600" cy="870187"/>
          </a:xfrm>
          <a:prstGeom prst="rect">
            <a:avLst/>
          </a:prstGeom>
        </p:spPr>
        <p:txBody>
          <a:bodyPr vert="horz" lIns="0" tIns="45720" rIns="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68638"/>
            <a:ext cx="8229600" cy="4525963"/>
          </a:xfrm>
          <a:prstGeom prst="rect">
            <a:avLst/>
          </a:prstGeom>
        </p:spPr>
        <p:txBody>
          <a:bodyPr vert="horz" lIns="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20049" y="6536385"/>
            <a:ext cx="366750" cy="239194"/>
          </a:xfrm>
          <a:prstGeom prst="rect">
            <a:avLst/>
          </a:prstGeom>
        </p:spPr>
        <p:txBody>
          <a:bodyPr vert="horz" lIns="0" tIns="45720" rIns="0" bIns="0" rtlCol="0" anchor="b" anchorCtr="0"/>
          <a:lstStyle>
            <a:lvl1pPr>
              <a:defRPr lang="en-US" sz="1000" smtClean="0">
                <a:latin typeface="Arial"/>
                <a:cs typeface="Arial"/>
              </a:defRPr>
            </a:lvl1pPr>
          </a:lstStyle>
          <a:p>
            <a:pPr algn="r"/>
            <a:fld id="{9E1E164E-33F5-9B46-810F-75CC45996516}" type="slidenum">
              <a:rPr lang="en-US" smtClean="0"/>
              <a:pPr algn="r"/>
              <a:t>‹#›</a:t>
            </a:fld>
            <a:endParaRPr lang="en-US" dirty="0"/>
          </a:p>
        </p:txBody>
      </p:sp>
      <p:pic>
        <p:nvPicPr>
          <p:cNvPr id="8" name="Picture 7" descr="SSS_floating.png"/>
          <p:cNvPicPr>
            <a:picLocks noChangeAspect="1"/>
          </p:cNvPicPr>
          <p:nvPr/>
        </p:nvPicPr>
        <p:blipFill>
          <a:blip r:embed="rId17"/>
          <a:stretch>
            <a:fillRect/>
          </a:stretch>
        </p:blipFill>
        <p:spPr>
          <a:xfrm>
            <a:off x="457200" y="6568375"/>
            <a:ext cx="796925" cy="242586"/>
          </a:xfrm>
          <a:prstGeom prst="rect">
            <a:avLst/>
          </a:prstGeom>
        </p:spPr>
      </p:pic>
    </p:spTree>
    <p:extLst>
      <p:ext uri="{BB962C8B-B14F-4D97-AF65-F5344CB8AC3E}">
        <p14:creationId xmlns:p14="http://schemas.microsoft.com/office/powerpoint/2010/main" xmlns="" val="7782989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2" r:id="rId3"/>
    <p:sldLayoutId id="2147483676" r:id="rId4"/>
    <p:sldLayoutId id="2147483678" r:id="rId5"/>
    <p:sldLayoutId id="2147483679" r:id="rId6"/>
    <p:sldLayoutId id="2147483684" r:id="rId7"/>
    <p:sldLayoutId id="2147483685" r:id="rId8"/>
    <p:sldLayoutId id="2147483683" r:id="rId9"/>
    <p:sldLayoutId id="2147483675" r:id="rId10"/>
    <p:sldLayoutId id="2147483681" r:id="rId11"/>
    <p:sldLayoutId id="2147483680" r:id="rId12"/>
    <p:sldLayoutId id="2147483686" r:id="rId13"/>
    <p:sldLayoutId id="2147483687" r:id="rId14"/>
    <p:sldLayoutId id="2147483688" r:id="rId15"/>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231775" indent="-231775" algn="l" defTabSz="457200" rtl="0" eaLnBrk="1" latinLnBrk="0" hangingPunct="1">
        <a:spcBef>
          <a:spcPct val="20000"/>
        </a:spcBef>
        <a:buClr>
          <a:schemeClr val="accent2"/>
        </a:buClr>
        <a:buFont typeface="Arial"/>
        <a:buChar char="•"/>
        <a:defRPr sz="1800" kern="1200">
          <a:solidFill>
            <a:schemeClr val="tx1"/>
          </a:solidFill>
          <a:latin typeface="+mn-lt"/>
          <a:ea typeface="+mn-ea"/>
          <a:cs typeface="+mn-cs"/>
        </a:defRPr>
      </a:lvl1pPr>
      <a:lvl2pPr marL="458788" indent="-230188" algn="l" defTabSz="457200" rtl="0" eaLnBrk="1" latinLnBrk="0" hangingPunct="1">
        <a:spcBef>
          <a:spcPct val="20000"/>
        </a:spcBef>
        <a:buFont typeface="Lucida Grande"/>
        <a:buChar char="-"/>
        <a:defRPr sz="1800" kern="1200">
          <a:solidFill>
            <a:schemeClr val="tx1"/>
          </a:solidFill>
          <a:latin typeface="+mn-lt"/>
          <a:ea typeface="+mn-ea"/>
          <a:cs typeface="+mn-cs"/>
        </a:defRPr>
      </a:lvl2pPr>
      <a:lvl3pPr marL="687388"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917575" indent="-230188" algn="l" defTabSz="457200" rtl="0" eaLnBrk="1" latinLnBrk="0" hangingPunct="1">
        <a:spcBef>
          <a:spcPct val="20000"/>
        </a:spcBef>
        <a:buFont typeface="Lucida Grande"/>
        <a:buChar char="-"/>
        <a:defRPr sz="1800" kern="1200">
          <a:solidFill>
            <a:schemeClr val="tx1"/>
          </a:solidFill>
          <a:latin typeface="+mn-lt"/>
          <a:ea typeface="+mn-ea"/>
          <a:cs typeface="+mn-cs"/>
        </a:defRPr>
      </a:lvl4pPr>
      <a:lvl5pPr marL="1146175"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10.xml"/><Relationship Id="rId5" Type="http://schemas.openxmlformats.org/officeDocument/2006/relationships/slide" Target="slide19.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53762"/>
            <a:ext cx="7772400" cy="683403"/>
          </a:xfrm>
        </p:spPr>
        <p:txBody>
          <a:bodyPr/>
          <a:lstStyle/>
          <a:p>
            <a:r>
              <a:rPr lang="en-US" sz="3600" dirty="0" smtClean="0"/>
              <a:t>What’s Changed: Service Dispatch &amp; Ticket Creation Quick Reference Guide</a:t>
            </a:r>
            <a:endParaRPr lang="en-US" sz="3600" dirty="0"/>
          </a:p>
        </p:txBody>
      </p:sp>
    </p:spTree>
    <p:extLst>
      <p:ext uri="{BB962C8B-B14F-4D97-AF65-F5344CB8AC3E}">
        <p14:creationId xmlns:p14="http://schemas.microsoft.com/office/powerpoint/2010/main" xmlns="" val="43316721"/>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4"/>
            <a:ext cx="8229600" cy="527287"/>
          </a:xfrm>
        </p:spPr>
        <p:txBody>
          <a:bodyPr/>
          <a:lstStyle/>
          <a:p>
            <a:r>
              <a:rPr lang="en-US" sz="2400" b="1" dirty="0" smtClean="0"/>
              <a:t>Viewing AKA, Fire Group Number, Subscriber Type, Monitoring Status, and Customer Availability</a:t>
            </a:r>
            <a:endParaRPr lang="en-US" sz="2400" b="1"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10</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2300" y="1033181"/>
            <a:ext cx="3867912" cy="4005072"/>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As a result of this implementation, the AKA, Fire Group Number, Subscriber Type, Monitoring Status, and Customer Availability information is now available to the SA’s from the </a:t>
            </a:r>
            <a:r>
              <a:rPr lang="en-US" sz="1600" dirty="0" err="1" smtClean="0">
                <a:solidFill>
                  <a:schemeClr val="tx1"/>
                </a:solidFill>
              </a:rPr>
              <a:t>Astea</a:t>
            </a:r>
            <a:r>
              <a:rPr lang="en-US" sz="1600" dirty="0" smtClean="0">
                <a:solidFill>
                  <a:schemeClr val="tx1"/>
                </a:solidFill>
              </a:rPr>
              <a:t> Mobile application. </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To access the information, select the orange arrow that corresponds to the following service order from the Work List: </a:t>
            </a:r>
            <a:r>
              <a:rPr lang="en-US" sz="1600" b="1" dirty="0" smtClean="0">
                <a:solidFill>
                  <a:schemeClr val="tx1"/>
                </a:solidFill>
              </a:rPr>
              <a:t>June 9, 2015 2:00 PM SEARS HOLDING CORP.</a:t>
            </a:r>
            <a:endParaRPr lang="en-US" sz="1600" dirty="0" smtClean="0">
              <a:solidFill>
                <a:schemeClr val="tx1"/>
              </a:solidFill>
            </a:endParaRPr>
          </a:p>
        </p:txBody>
      </p:sp>
      <p:sp>
        <p:nvSpPr>
          <p:cNvPr id="11" name="Action Button: Custom 1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3" name="Action Button: Custom 1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pic>
        <p:nvPicPr>
          <p:cNvPr id="7171" name="Picture 3"/>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17" name="Rounded Rectangle 16">
            <a:hlinkClick r:id="" action="ppaction://hlinkshowjump?jump=nextslide"/>
          </p:cNvPr>
          <p:cNvSpPr>
            <a:spLocks noChangeAspect="1"/>
          </p:cNvSpPr>
          <p:nvPr/>
        </p:nvSpPr>
        <p:spPr>
          <a:xfrm>
            <a:off x="7863840" y="3962400"/>
            <a:ext cx="594360" cy="476116"/>
          </a:xfrm>
          <a:prstGeom prst="roundRect">
            <a:avLst/>
          </a:prstGeom>
          <a:solidFill>
            <a:schemeClr val="lt1">
              <a:alpha val="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Tree>
    <p:extLst>
      <p:ext uri="{BB962C8B-B14F-4D97-AF65-F5344CB8AC3E}">
        <p14:creationId xmlns="" xmlns:p14="http://schemas.microsoft.com/office/powerpoint/2010/main" val="33385335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10" name="Slide Number Placeholder 9"/>
          <p:cNvSpPr>
            <a:spLocks noGrp="1"/>
          </p:cNvSpPr>
          <p:nvPr>
            <p:ph type="sldNum" sz="quarter" idx="15"/>
          </p:nvPr>
        </p:nvSpPr>
        <p:spPr/>
        <p:txBody>
          <a:bodyPr/>
          <a:lstStyle/>
          <a:p>
            <a:pPr algn="r"/>
            <a:fld id="{9E1E164E-33F5-9B46-810F-75CC45996516}" type="slidenum">
              <a:rPr lang="en-US" smtClean="0"/>
              <a:pPr algn="r"/>
              <a:t>11</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2300" y="1033181"/>
            <a:ext cx="3867912" cy="4005072"/>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Select the </a:t>
            </a:r>
            <a:r>
              <a:rPr lang="en-US" sz="1600" b="1" dirty="0" smtClean="0">
                <a:solidFill>
                  <a:schemeClr val="tx1"/>
                </a:solidFill>
              </a:rPr>
              <a:t>Notes</a:t>
            </a:r>
            <a:r>
              <a:rPr lang="en-US" sz="1600" dirty="0" smtClean="0">
                <a:solidFill>
                  <a:schemeClr val="tx1"/>
                </a:solidFill>
              </a:rPr>
              <a:t> plus sign to view the information.</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The Notes field expands.</a:t>
            </a:r>
          </a:p>
        </p:txBody>
      </p:sp>
      <p:sp>
        <p:nvSpPr>
          <p:cNvPr id="11" name="Action Button: Custom 1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3" name="Action Button: Custom 1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4" name="Rounded Rectangle 13">
            <a:hlinkClick r:id="" action="ppaction://hlinkshowjump?jump=nextslide"/>
          </p:cNvPr>
          <p:cNvSpPr>
            <a:spLocks noChangeAspect="1"/>
          </p:cNvSpPr>
          <p:nvPr/>
        </p:nvSpPr>
        <p:spPr>
          <a:xfrm>
            <a:off x="5535167" y="5315712"/>
            <a:ext cx="2772689" cy="476116"/>
          </a:xfrm>
          <a:prstGeom prst="roundRect">
            <a:avLst/>
          </a:prstGeom>
          <a:solidFill>
            <a:schemeClr val="lt1">
              <a:alpha val="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
        <p:nvSpPr>
          <p:cNvPr id="16" name="Title 1"/>
          <p:cNvSpPr>
            <a:spLocks noGrp="1"/>
          </p:cNvSpPr>
          <p:nvPr>
            <p:ph type="title"/>
          </p:nvPr>
        </p:nvSpPr>
        <p:spPr>
          <a:xfrm>
            <a:off x="457200" y="5774"/>
            <a:ext cx="8229600" cy="527287"/>
          </a:xfrm>
        </p:spPr>
        <p:txBody>
          <a:bodyPr/>
          <a:lstStyle/>
          <a:p>
            <a:r>
              <a:rPr lang="en-US" sz="2400" b="1" dirty="0" smtClean="0"/>
              <a:t>Viewing AKA, Fire Group Number, Subscriber Type, Monitoring Status, and Customer Availability</a:t>
            </a:r>
            <a:endParaRPr lang="en-US" sz="2400" b="1" dirty="0"/>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lgn="r"/>
            <a:fld id="{9E1E164E-33F5-9B46-810F-75CC45996516}" type="slidenum">
              <a:rPr lang="en-US" smtClean="0"/>
              <a:pPr algn="r"/>
              <a:t>12</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2300" y="1033181"/>
            <a:ext cx="3867912" cy="4005072"/>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The customer information is displayed under both the Customer and Site sections. </a:t>
            </a:r>
          </a:p>
        </p:txBody>
      </p:sp>
      <p:pic>
        <p:nvPicPr>
          <p:cNvPr id="9218" name="Picture 2"/>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16" name="Title 1"/>
          <p:cNvSpPr>
            <a:spLocks noGrp="1"/>
          </p:cNvSpPr>
          <p:nvPr>
            <p:ph type="title"/>
          </p:nvPr>
        </p:nvSpPr>
        <p:spPr>
          <a:xfrm>
            <a:off x="457200" y="5774"/>
            <a:ext cx="8229600" cy="527287"/>
          </a:xfrm>
        </p:spPr>
        <p:txBody>
          <a:bodyPr/>
          <a:lstStyle/>
          <a:p>
            <a:r>
              <a:rPr lang="en-US" sz="2400" b="1" dirty="0" smtClean="0"/>
              <a:t>Viewing AKA, Fire Group Number, Subscriber Type, Monitoring Status, and Customer Availability</a:t>
            </a:r>
            <a:endParaRPr lang="en-US" sz="2400" b="1" dirty="0"/>
          </a:p>
        </p:txBody>
      </p:sp>
      <p:sp>
        <p:nvSpPr>
          <p:cNvPr id="14" name="Action Button: Custom 13">
            <a:hlinkClick r:id="" action="ppaction://hlinkshowjump?jump=previousslide" highlightClick="1"/>
          </p:cNvPr>
          <p:cNvSpPr>
            <a:spLocks/>
          </p:cNvSpPr>
          <p:nvPr/>
        </p:nvSpPr>
        <p:spPr>
          <a:xfrm>
            <a:off x="271339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5" name="Action Button: Custom 14">
            <a:hlinkClick r:id="" action="ppaction://hlinkshowjump?jump=nextslide" highlightClick="1"/>
          </p:cNvPr>
          <p:cNvSpPr>
            <a:spLocks/>
          </p:cNvSpPr>
          <p:nvPr/>
        </p:nvSpPr>
        <p:spPr>
          <a:xfrm>
            <a:off x="4709508"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050421"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8" name="Action Button: Custom 17">
            <a:hlinkClick r:id="" action="ppaction://hlinkshowjump?jump=firstslide" highlightClick="1"/>
          </p:cNvPr>
          <p:cNvSpPr>
            <a:spLocks/>
          </p:cNvSpPr>
          <p:nvPr/>
        </p:nvSpPr>
        <p:spPr>
          <a:xfrm>
            <a:off x="338190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614"/>
            <a:ext cx="8229600" cy="527287"/>
          </a:xfrm>
        </p:spPr>
        <p:txBody>
          <a:bodyPr/>
          <a:lstStyle/>
          <a:p>
            <a:r>
              <a:rPr lang="en-US" sz="2400" b="1" dirty="0" smtClean="0"/>
              <a:t>Viewing Additional Customer Information</a:t>
            </a:r>
            <a:endParaRPr lang="en-US" sz="2400" b="1"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13</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1792" y="1033272"/>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Another benefit to the SA as a result of this implementation is the ability to view additional customer information. Additional customer information includes, but is not limited to, the following: description, item, serial #, contact name, contact phone, SLA Details, item information, etc.</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To access additional customer information, select ETA or Site (customer name) that corresponds to the following service order from the Work List: </a:t>
            </a:r>
            <a:r>
              <a:rPr lang="en-US" sz="1600" b="1" dirty="0" smtClean="0">
                <a:solidFill>
                  <a:schemeClr val="tx1"/>
                </a:solidFill>
              </a:rPr>
              <a:t>June 9, 2015 2:00 PM SEARS HOLDING CORP.</a:t>
            </a:r>
            <a:r>
              <a:rPr lang="en-US" sz="1600" dirty="0" smtClean="0">
                <a:solidFill>
                  <a:schemeClr val="tx1"/>
                </a:solidFill>
              </a:rPr>
              <a:t>:</a:t>
            </a:r>
          </a:p>
        </p:txBody>
      </p:sp>
      <p:pic>
        <p:nvPicPr>
          <p:cNvPr id="7" name="Picture 3"/>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9" name="Rounded Rectangle 8">
            <a:hlinkClick r:id="" action="ppaction://hlinkshowjump?jump=nextslide"/>
          </p:cNvPr>
          <p:cNvSpPr>
            <a:spLocks noChangeAspect="1"/>
          </p:cNvSpPr>
          <p:nvPr/>
        </p:nvSpPr>
        <p:spPr>
          <a:xfrm>
            <a:off x="5413248" y="3962400"/>
            <a:ext cx="2481501" cy="476116"/>
          </a:xfrm>
          <a:prstGeom prst="roundRect">
            <a:avLst/>
          </a:prstGeom>
          <a:solidFill>
            <a:schemeClr val="lt1">
              <a:alpha val="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
        <p:nvSpPr>
          <p:cNvPr id="11" name="Action Button: Custom 1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3" name="Action Button: Custom 1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614"/>
            <a:ext cx="8229600" cy="527287"/>
          </a:xfrm>
        </p:spPr>
        <p:txBody>
          <a:bodyPr/>
          <a:lstStyle/>
          <a:p>
            <a:r>
              <a:rPr lang="en-US" sz="2400" b="1" dirty="0" smtClean="0"/>
              <a:t>Viewing Additional Customer Information</a:t>
            </a:r>
            <a:endParaRPr lang="en-US" sz="2400" b="1"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14</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1792" y="1033272"/>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The additional customer information is displayed. Scroll down to review all available information.</a:t>
            </a:r>
          </a:p>
        </p:txBody>
      </p:sp>
      <p:pic>
        <p:nvPicPr>
          <p:cNvPr id="11266" name="Picture 2"/>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18" name="Action Button: Custom 17">
            <a:hlinkClick r:id="" action="ppaction://hlinkshowjump?jump=previousslide" highlightClick="1"/>
          </p:cNvPr>
          <p:cNvSpPr>
            <a:spLocks/>
          </p:cNvSpPr>
          <p:nvPr/>
        </p:nvSpPr>
        <p:spPr>
          <a:xfrm>
            <a:off x="271339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9" name="Action Button: Custom 18">
            <a:hlinkClick r:id="" action="ppaction://hlinkshowjump?jump=nextslide" highlightClick="1"/>
          </p:cNvPr>
          <p:cNvSpPr>
            <a:spLocks/>
          </p:cNvSpPr>
          <p:nvPr/>
        </p:nvSpPr>
        <p:spPr>
          <a:xfrm>
            <a:off x="4709508"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sp>
        <p:nvSpPr>
          <p:cNvPr id="20" name="Action Button: Custom 19">
            <a:hlinkClick r:id="" action="ppaction://hlinkshowjump?jump=endshow" highlightClick="1"/>
          </p:cNvPr>
          <p:cNvSpPr>
            <a:spLocks/>
          </p:cNvSpPr>
          <p:nvPr/>
        </p:nvSpPr>
        <p:spPr>
          <a:xfrm>
            <a:off x="4050421"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1" name="Action Button: Custom 20">
            <a:hlinkClick r:id="" action="ppaction://hlinkshowjump?jump=firstslide" highlightClick="1"/>
          </p:cNvPr>
          <p:cNvSpPr>
            <a:spLocks/>
          </p:cNvSpPr>
          <p:nvPr/>
        </p:nvSpPr>
        <p:spPr>
          <a:xfrm>
            <a:off x="338190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614"/>
            <a:ext cx="8229600" cy="527287"/>
          </a:xfrm>
        </p:spPr>
        <p:txBody>
          <a:bodyPr/>
          <a:lstStyle/>
          <a:p>
            <a:r>
              <a:rPr lang="en-US" sz="2400" b="1" dirty="0" smtClean="0"/>
              <a:t>Viewing CID and Panel Information</a:t>
            </a:r>
            <a:endParaRPr lang="en-US" sz="2400" b="1"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15</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1792" y="1033272"/>
            <a:ext cx="3867912" cy="4005072"/>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This implementation also places the CID and Panel information on the Items tab in the </a:t>
            </a:r>
            <a:r>
              <a:rPr lang="en-US" sz="1600" dirty="0" err="1" smtClean="0">
                <a:solidFill>
                  <a:schemeClr val="tx1"/>
                </a:solidFill>
              </a:rPr>
              <a:t>Astea</a:t>
            </a:r>
            <a:r>
              <a:rPr lang="en-US" sz="1600" dirty="0" smtClean="0">
                <a:solidFill>
                  <a:schemeClr val="tx1"/>
                </a:solidFill>
              </a:rPr>
              <a:t> Mobile application, making it accessible from each service order.</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To access the CID and Panel information, select the orange arrow that corresponds to the following service order from the Work List: </a:t>
            </a:r>
            <a:r>
              <a:rPr lang="en-US" sz="1600" b="1" dirty="0" smtClean="0">
                <a:solidFill>
                  <a:schemeClr val="tx1"/>
                </a:solidFill>
              </a:rPr>
              <a:t>June 9, 2015 2:00 PM SEARS HOLDING CORP.</a:t>
            </a:r>
            <a:r>
              <a:rPr lang="en-US" sz="1600" dirty="0" smtClean="0">
                <a:solidFill>
                  <a:schemeClr val="tx1"/>
                </a:solidFill>
              </a:rPr>
              <a:t>:</a:t>
            </a:r>
          </a:p>
        </p:txBody>
      </p:sp>
      <p:pic>
        <p:nvPicPr>
          <p:cNvPr id="7" name="Picture 3"/>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9" name="Rounded Rectangle 8">
            <a:hlinkClick r:id="" action="ppaction://hlinkshowjump?jump=nextslide"/>
          </p:cNvPr>
          <p:cNvSpPr>
            <a:spLocks noChangeAspect="1"/>
          </p:cNvSpPr>
          <p:nvPr/>
        </p:nvSpPr>
        <p:spPr>
          <a:xfrm>
            <a:off x="7863840" y="3962400"/>
            <a:ext cx="594360" cy="476116"/>
          </a:xfrm>
          <a:prstGeom prst="roundRect">
            <a:avLst/>
          </a:prstGeom>
          <a:solidFill>
            <a:schemeClr val="lt1">
              <a:alpha val="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
        <p:nvSpPr>
          <p:cNvPr id="11" name="Action Button: Custom 1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3" name="Action Button: Custom 1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614"/>
            <a:ext cx="8229600" cy="527287"/>
          </a:xfrm>
        </p:spPr>
        <p:txBody>
          <a:bodyPr/>
          <a:lstStyle/>
          <a:p>
            <a:r>
              <a:rPr lang="en-US" sz="2400" b="1" dirty="0" smtClean="0"/>
              <a:t>Viewing CID and Panel Information</a:t>
            </a:r>
            <a:endParaRPr lang="en-US" sz="2400" b="1"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16</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1792" y="1033272"/>
            <a:ext cx="3867912" cy="4005072"/>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Scroll to the right to locate the </a:t>
            </a:r>
            <a:r>
              <a:rPr lang="en-US" sz="1600" b="1" dirty="0" smtClean="0">
                <a:solidFill>
                  <a:schemeClr val="tx1"/>
                </a:solidFill>
              </a:rPr>
              <a:t>Items</a:t>
            </a:r>
            <a:r>
              <a:rPr lang="en-US" sz="1600" dirty="0" smtClean="0">
                <a:solidFill>
                  <a:schemeClr val="tx1"/>
                </a:solidFill>
              </a:rPr>
              <a:t> tab and select it to view the CID and Panel information.</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The Items tab is displayed.</a:t>
            </a:r>
          </a:p>
        </p:txBody>
      </p:sp>
      <p:pic>
        <p:nvPicPr>
          <p:cNvPr id="12290" name="Picture 2"/>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9" name="Rounded Rectangle 8">
            <a:hlinkClick r:id="" action="ppaction://hlinkshowjump?jump=nextslide"/>
          </p:cNvPr>
          <p:cNvSpPr>
            <a:spLocks noChangeAspect="1"/>
          </p:cNvSpPr>
          <p:nvPr/>
        </p:nvSpPr>
        <p:spPr>
          <a:xfrm>
            <a:off x="7363968" y="1487424"/>
            <a:ext cx="760476" cy="476116"/>
          </a:xfrm>
          <a:prstGeom prst="roundRect">
            <a:avLst/>
          </a:prstGeom>
          <a:solidFill>
            <a:schemeClr val="lt1">
              <a:alpha val="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
        <p:nvSpPr>
          <p:cNvPr id="11" name="Action Button: Custom 1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3" name="Action Button: Custom 1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2" name="Title 1"/>
          <p:cNvSpPr>
            <a:spLocks noGrp="1"/>
          </p:cNvSpPr>
          <p:nvPr>
            <p:ph type="title"/>
          </p:nvPr>
        </p:nvSpPr>
        <p:spPr>
          <a:xfrm>
            <a:off x="457200" y="249614"/>
            <a:ext cx="8229600" cy="527287"/>
          </a:xfrm>
        </p:spPr>
        <p:txBody>
          <a:bodyPr/>
          <a:lstStyle/>
          <a:p>
            <a:r>
              <a:rPr lang="en-US" sz="2400" b="1" dirty="0" smtClean="0"/>
              <a:t>Viewing CID and Panel Information</a:t>
            </a:r>
            <a:endParaRPr lang="en-US" sz="2400" b="1"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17</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1792" y="1033272"/>
            <a:ext cx="3867912" cy="4005072"/>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Select the orange arrow that corresponds to the following Item or Tag/Serial # from the Items List: </a:t>
            </a:r>
            <a:r>
              <a:rPr lang="en-US" sz="1600" b="1" dirty="0" smtClean="0">
                <a:solidFill>
                  <a:schemeClr val="tx1"/>
                </a:solidFill>
              </a:rPr>
              <a:t>Equipment Supervision Serial # 71999535972</a:t>
            </a:r>
            <a:r>
              <a:rPr lang="en-US" sz="1600" dirty="0" smtClean="0">
                <a:solidFill>
                  <a:schemeClr val="tx1"/>
                </a:solidFill>
              </a:rPr>
              <a:t>.</a:t>
            </a:r>
          </a:p>
        </p:txBody>
      </p:sp>
      <p:sp>
        <p:nvSpPr>
          <p:cNvPr id="9" name="Rounded Rectangle 8">
            <a:hlinkClick r:id="" action="ppaction://hlinkshowjump?jump=nextslide"/>
          </p:cNvPr>
          <p:cNvSpPr>
            <a:spLocks noChangeAspect="1"/>
          </p:cNvSpPr>
          <p:nvPr/>
        </p:nvSpPr>
        <p:spPr>
          <a:xfrm>
            <a:off x="7917180" y="2437772"/>
            <a:ext cx="516636" cy="476116"/>
          </a:xfrm>
          <a:prstGeom prst="roundRect">
            <a:avLst/>
          </a:prstGeom>
          <a:solidFill>
            <a:schemeClr val="lt1">
              <a:alpha val="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
        <p:nvSpPr>
          <p:cNvPr id="11" name="Action Button: Custom 1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3" name="Action Button: Custom 1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614"/>
            <a:ext cx="8229600" cy="527287"/>
          </a:xfrm>
        </p:spPr>
        <p:txBody>
          <a:bodyPr/>
          <a:lstStyle/>
          <a:p>
            <a:r>
              <a:rPr lang="en-US" sz="2400" b="1" dirty="0" smtClean="0"/>
              <a:t>Viewing CID and Panel Information</a:t>
            </a:r>
            <a:endParaRPr lang="en-US" sz="2400" b="1"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18</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1792" y="1033272"/>
            <a:ext cx="3867912" cy="4005072"/>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The CID and Panel Information for the assigned equipment is displayed.</a:t>
            </a:r>
          </a:p>
          <a:p>
            <a:pPr>
              <a:spcAft>
                <a:spcPts val="600"/>
              </a:spcAft>
            </a:pPr>
            <a:endParaRPr lang="en-US" sz="1600" dirty="0" smtClean="0">
              <a:solidFill>
                <a:schemeClr val="tx1"/>
              </a:solidFill>
            </a:endParaRPr>
          </a:p>
          <a:p>
            <a:pPr>
              <a:spcAft>
                <a:spcPts val="600"/>
              </a:spcAft>
            </a:pPr>
            <a:r>
              <a:rPr lang="en-US" sz="1600" b="1" dirty="0" smtClean="0">
                <a:solidFill>
                  <a:schemeClr val="tx1"/>
                </a:solidFill>
              </a:rPr>
              <a:t>Note:</a:t>
            </a:r>
            <a:r>
              <a:rPr lang="en-US" sz="1600" dirty="0" smtClean="0">
                <a:solidFill>
                  <a:schemeClr val="tx1"/>
                </a:solidFill>
              </a:rPr>
              <a:t> Panel information can also be found by selecting the Attachments icon and selecting the Panel Information attachment. </a:t>
            </a:r>
          </a:p>
        </p:txBody>
      </p:sp>
      <p:pic>
        <p:nvPicPr>
          <p:cNvPr id="14338" name="Picture 2"/>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14" name="Action Button: Custom 13">
            <a:hlinkClick r:id="" action="ppaction://hlinkshowjump?jump=previousslide" highlightClick="1"/>
          </p:cNvPr>
          <p:cNvSpPr>
            <a:spLocks/>
          </p:cNvSpPr>
          <p:nvPr/>
        </p:nvSpPr>
        <p:spPr>
          <a:xfrm>
            <a:off x="271339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5" name="Action Button: Custom 14">
            <a:hlinkClick r:id="" action="ppaction://hlinkshowjump?jump=nextslide" highlightClick="1"/>
          </p:cNvPr>
          <p:cNvSpPr>
            <a:spLocks/>
          </p:cNvSpPr>
          <p:nvPr/>
        </p:nvSpPr>
        <p:spPr>
          <a:xfrm>
            <a:off x="4709508"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sp>
        <p:nvSpPr>
          <p:cNvPr id="16" name="Action Button: Custom 15">
            <a:hlinkClick r:id="" action="ppaction://hlinkshowjump?jump=endshow" highlightClick="1"/>
          </p:cNvPr>
          <p:cNvSpPr>
            <a:spLocks/>
          </p:cNvSpPr>
          <p:nvPr/>
        </p:nvSpPr>
        <p:spPr>
          <a:xfrm>
            <a:off x="4050421"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7" name="Action Button: Custom 16">
            <a:hlinkClick r:id="" action="ppaction://hlinkshowjump?jump=firstslide" highlightClick="1"/>
          </p:cNvPr>
          <p:cNvSpPr>
            <a:spLocks/>
          </p:cNvSpPr>
          <p:nvPr/>
        </p:nvSpPr>
        <p:spPr>
          <a:xfrm>
            <a:off x="338190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614"/>
            <a:ext cx="8229600" cy="527287"/>
          </a:xfrm>
        </p:spPr>
        <p:txBody>
          <a:bodyPr/>
          <a:lstStyle/>
          <a:p>
            <a:r>
              <a:rPr lang="en-US" sz="2400" b="1" dirty="0" smtClean="0"/>
              <a:t>Changes to the Parts Pending Process</a:t>
            </a:r>
            <a:endParaRPr lang="en-US" sz="2400" b="1"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19</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1792" y="1033272"/>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The automated and manual process for tracking, sourcing, and </a:t>
            </a:r>
            <a:r>
              <a:rPr lang="en-US" sz="1600" dirty="0" err="1" smtClean="0">
                <a:solidFill>
                  <a:schemeClr val="tx1"/>
                </a:solidFill>
              </a:rPr>
              <a:t>redispatching</a:t>
            </a:r>
            <a:r>
              <a:rPr lang="en-US" sz="1600" dirty="0" smtClean="0">
                <a:solidFill>
                  <a:schemeClr val="tx1"/>
                </a:solidFill>
              </a:rPr>
              <a:t> service orders with parts is now highly dependent on selecting the appropriate stop code. </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To complete the parts pending process in the </a:t>
            </a:r>
            <a:r>
              <a:rPr lang="en-US" sz="1600" dirty="0" err="1" smtClean="0">
                <a:solidFill>
                  <a:schemeClr val="tx1"/>
                </a:solidFill>
              </a:rPr>
              <a:t>Astea</a:t>
            </a:r>
            <a:r>
              <a:rPr lang="en-US" sz="1600" dirty="0" smtClean="0">
                <a:solidFill>
                  <a:schemeClr val="tx1"/>
                </a:solidFill>
              </a:rPr>
              <a:t> Mobile application, select the orange arrow that corresponds to the following service order from the Work List: </a:t>
            </a:r>
            <a:r>
              <a:rPr lang="en-US" sz="1600" b="1" dirty="0" smtClean="0">
                <a:solidFill>
                  <a:schemeClr val="tx1"/>
                </a:solidFill>
              </a:rPr>
              <a:t>June 9, 2015 2:00 PM SEARS HOLDING CORP.</a:t>
            </a:r>
            <a:r>
              <a:rPr lang="en-US" sz="1600" dirty="0" smtClean="0">
                <a:solidFill>
                  <a:schemeClr val="tx1"/>
                </a:solidFill>
              </a:rPr>
              <a:t>:</a:t>
            </a:r>
          </a:p>
          <a:p>
            <a:pPr>
              <a:spcAft>
                <a:spcPts val="600"/>
              </a:spcAft>
            </a:pPr>
            <a:endParaRPr lang="en-US" sz="1600" b="1" dirty="0" smtClean="0">
              <a:solidFill>
                <a:schemeClr val="tx1"/>
              </a:solidFill>
            </a:endParaRPr>
          </a:p>
          <a:p>
            <a:pPr>
              <a:spcAft>
                <a:spcPts val="600"/>
              </a:spcAft>
            </a:pPr>
            <a:endParaRPr lang="en-US" sz="1600" dirty="0" smtClean="0">
              <a:solidFill>
                <a:schemeClr val="tx1"/>
              </a:solidFill>
            </a:endParaRPr>
          </a:p>
        </p:txBody>
      </p:sp>
      <p:pic>
        <p:nvPicPr>
          <p:cNvPr id="7" name="Picture 3"/>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9" name="Rounded Rectangle 8">
            <a:hlinkClick r:id="" action="ppaction://hlinkshowjump?jump=nextslide"/>
          </p:cNvPr>
          <p:cNvSpPr>
            <a:spLocks noChangeAspect="1"/>
          </p:cNvSpPr>
          <p:nvPr/>
        </p:nvSpPr>
        <p:spPr>
          <a:xfrm>
            <a:off x="7863840" y="3962400"/>
            <a:ext cx="594360" cy="476116"/>
          </a:xfrm>
          <a:prstGeom prst="roundRect">
            <a:avLst/>
          </a:prstGeom>
          <a:solidFill>
            <a:schemeClr val="lt1">
              <a:alpha val="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
        <p:nvSpPr>
          <p:cNvPr id="11" name="Action Button: Custom 1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3" name="Action Button: Custom 1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13219"/>
            <a:ext cx="7772400" cy="675781"/>
          </a:xfrm>
        </p:spPr>
        <p:txBody>
          <a:bodyPr/>
          <a:lstStyle/>
          <a:p>
            <a:r>
              <a:rPr lang="en-US" sz="3600" b="1" dirty="0" smtClean="0"/>
              <a:t>What’s Changed</a:t>
            </a:r>
            <a:endParaRPr lang="en-US" sz="3600" b="1" dirty="0"/>
          </a:p>
        </p:txBody>
      </p:sp>
      <p:sp>
        <p:nvSpPr>
          <p:cNvPr id="6" name="Content Placeholder 5"/>
          <p:cNvSpPr>
            <a:spLocks noGrp="1"/>
          </p:cNvSpPr>
          <p:nvPr>
            <p:ph sz="quarter" idx="10"/>
          </p:nvPr>
        </p:nvSpPr>
        <p:spPr>
          <a:xfrm>
            <a:off x="456692" y="1117600"/>
            <a:ext cx="8230108" cy="4880869"/>
          </a:xfrm>
          <a:noFill/>
        </p:spPr>
        <p:txBody>
          <a:bodyPr/>
          <a:lstStyle/>
          <a:p>
            <a:r>
              <a:rPr lang="en-US" sz="1800" dirty="0" smtClean="0"/>
              <a:t>The implementation of </a:t>
            </a:r>
            <a:r>
              <a:rPr lang="en-US" sz="1800" dirty="0" err="1" smtClean="0"/>
              <a:t>Astea</a:t>
            </a:r>
            <a:r>
              <a:rPr lang="en-US" sz="1800" dirty="0" smtClean="0"/>
              <a:t> officially transitions the service ticket creation and dispatch processes from SBN to the </a:t>
            </a:r>
            <a:r>
              <a:rPr lang="en-US" sz="1800" dirty="0" err="1" smtClean="0"/>
              <a:t>Astea</a:t>
            </a:r>
            <a:r>
              <a:rPr lang="en-US" sz="1800" dirty="0" smtClean="0"/>
              <a:t> back office. This implementation also creates the link between the mobile and back end applications. As a result, several changes have been made to the </a:t>
            </a:r>
            <a:r>
              <a:rPr lang="en-US" sz="1800" dirty="0" err="1" smtClean="0"/>
              <a:t>Astea</a:t>
            </a:r>
            <a:r>
              <a:rPr lang="en-US" sz="1800" dirty="0" smtClean="0"/>
              <a:t> Mobile application providing better functionality for the service technicians (SAs). The following changes to the </a:t>
            </a:r>
            <a:r>
              <a:rPr lang="en-US" sz="1800" dirty="0" err="1" smtClean="0"/>
              <a:t>Astea</a:t>
            </a:r>
            <a:r>
              <a:rPr lang="en-US" sz="1800" dirty="0" smtClean="0"/>
              <a:t> Mobile application are described in this training presentation:</a:t>
            </a:r>
          </a:p>
          <a:p>
            <a:pPr>
              <a:spcBef>
                <a:spcPts val="1200"/>
              </a:spcBef>
              <a:buClrTx/>
              <a:buFont typeface="Arial" pitchFamily="34" charset="0"/>
              <a:buChar char="•"/>
            </a:pPr>
            <a:r>
              <a:rPr lang="en-US" sz="1800" dirty="0" smtClean="0"/>
              <a:t>  </a:t>
            </a:r>
            <a:r>
              <a:rPr lang="en-US" sz="1800" dirty="0" smtClean="0">
                <a:hlinkClick r:id="rId2" action="ppaction://hlinksldjump"/>
              </a:rPr>
              <a:t>Viewing Attachments</a:t>
            </a:r>
            <a:endParaRPr lang="en-US" sz="1800" dirty="0" smtClean="0"/>
          </a:p>
          <a:p>
            <a:pPr>
              <a:spcBef>
                <a:spcPts val="1200"/>
              </a:spcBef>
              <a:buClrTx/>
              <a:buFont typeface="Arial" pitchFamily="34" charset="0"/>
              <a:buChar char="•"/>
            </a:pPr>
            <a:r>
              <a:rPr lang="en-US" sz="1800" dirty="0" smtClean="0"/>
              <a:t>  </a:t>
            </a:r>
            <a:r>
              <a:rPr lang="en-US" sz="1800" dirty="0" smtClean="0">
                <a:hlinkClick r:id="" action="ppaction://noaction"/>
              </a:rPr>
              <a:t>Viewing AKA, Fire Group Number, Subscriber Type, Monitor Status, and  </a:t>
            </a:r>
            <a:br>
              <a:rPr lang="en-US" sz="1800" dirty="0" smtClean="0">
                <a:hlinkClick r:id="" action="ppaction://noaction"/>
              </a:rPr>
            </a:br>
            <a:r>
              <a:rPr lang="en-US" sz="1800" dirty="0" smtClean="0"/>
              <a:t>   </a:t>
            </a:r>
            <a:r>
              <a:rPr lang="en-US" sz="1800" dirty="0" smtClean="0">
                <a:hlinkClick r:id="" action="ppaction://noaction"/>
              </a:rPr>
              <a:t>Customer Availability</a:t>
            </a:r>
            <a:endParaRPr lang="en-US" sz="1800" dirty="0" smtClean="0"/>
          </a:p>
          <a:p>
            <a:pPr>
              <a:spcBef>
                <a:spcPts val="1200"/>
              </a:spcBef>
              <a:buClrTx/>
              <a:buFont typeface="Arial" pitchFamily="34" charset="0"/>
              <a:buChar char="•"/>
            </a:pPr>
            <a:r>
              <a:rPr lang="en-US" sz="1800" dirty="0" smtClean="0"/>
              <a:t>  </a:t>
            </a:r>
            <a:r>
              <a:rPr lang="en-US" sz="1800" dirty="0" smtClean="0">
                <a:hlinkClick r:id="rId3" action="ppaction://hlinksldjump"/>
              </a:rPr>
              <a:t>Viewing Additional Customer Information</a:t>
            </a:r>
            <a:endParaRPr lang="en-US" sz="1800" dirty="0" smtClean="0"/>
          </a:p>
          <a:p>
            <a:pPr>
              <a:spcBef>
                <a:spcPts val="1200"/>
              </a:spcBef>
              <a:buClrTx/>
              <a:buFont typeface="Arial" pitchFamily="34" charset="0"/>
              <a:buChar char="•"/>
            </a:pPr>
            <a:r>
              <a:rPr lang="en-US" sz="1800" dirty="0" smtClean="0"/>
              <a:t>  </a:t>
            </a:r>
            <a:r>
              <a:rPr lang="en-US" sz="1800" dirty="0" smtClean="0">
                <a:hlinkClick r:id="rId4" action="ppaction://hlinksldjump"/>
              </a:rPr>
              <a:t>Viewing CID and Panel Information</a:t>
            </a:r>
            <a:endParaRPr lang="en-US" sz="1800" dirty="0" smtClean="0"/>
          </a:p>
          <a:p>
            <a:pPr>
              <a:spcBef>
                <a:spcPts val="1200"/>
              </a:spcBef>
              <a:buClrTx/>
              <a:buFont typeface="Arial" pitchFamily="34" charset="0"/>
              <a:buChar char="•"/>
            </a:pPr>
            <a:r>
              <a:rPr lang="en-US" sz="1800" dirty="0" smtClean="0"/>
              <a:t>  </a:t>
            </a:r>
            <a:r>
              <a:rPr lang="en-US" sz="1800" dirty="0" smtClean="0">
                <a:hlinkClick r:id="rId5" action="ppaction://hlinksldjump"/>
              </a:rPr>
              <a:t>Parts Pending Process Changes</a:t>
            </a:r>
            <a:endParaRPr lang="en-US" sz="1800" dirty="0" smtClean="0"/>
          </a:p>
          <a:p>
            <a:pPr>
              <a:spcBef>
                <a:spcPts val="0"/>
              </a:spcBef>
              <a:buClrTx/>
            </a:pPr>
            <a:endParaRPr lang="en-US" sz="1600" b="1" dirty="0" smtClean="0"/>
          </a:p>
          <a:p>
            <a:pPr>
              <a:spcBef>
                <a:spcPts val="0"/>
              </a:spcBef>
              <a:buClrTx/>
            </a:pPr>
            <a:r>
              <a:rPr lang="en-US" sz="1600" b="1" dirty="0" smtClean="0"/>
              <a:t>Note: </a:t>
            </a:r>
            <a:r>
              <a:rPr lang="en-US" sz="1600" dirty="0" smtClean="0"/>
              <a:t>to navigate throughout the training, click in the blue box to proceed to the next slide. If a blue box is not available, use the Next button to advance between slides.</a:t>
            </a:r>
          </a:p>
        </p:txBody>
      </p:sp>
      <p:sp>
        <p:nvSpPr>
          <p:cNvPr id="7" name="Slide Number Placeholder 9"/>
          <p:cNvSpPr txBox="1">
            <a:spLocks/>
          </p:cNvSpPr>
          <p:nvPr/>
        </p:nvSpPr>
        <p:spPr>
          <a:xfrm>
            <a:off x="8409853" y="6569041"/>
            <a:ext cx="366750" cy="239194"/>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1E164E-33F5-9B46-810F-75CC45996516}"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Action Button: Custom 11">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3" name="Action Button: Custom 12">
            <a:hlinkClick r:id="" action="ppaction://hlinkshowjump?jump=nextslide" highlightClick="1"/>
          </p:cNvPr>
          <p:cNvSpPr>
            <a:spLocks/>
          </p:cNvSpPr>
          <p:nvPr/>
        </p:nvSpPr>
        <p:spPr>
          <a:xfrm>
            <a:off x="4989924"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sp>
        <p:nvSpPr>
          <p:cNvPr id="14" name="Action Button: Custom 13">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5" name="Action Button: Custom 14">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cxnSp>
        <p:nvCxnSpPr>
          <p:cNvPr id="9" name="Straight Connector 8"/>
          <p:cNvCxnSpPr/>
          <p:nvPr/>
        </p:nvCxnSpPr>
        <p:spPr>
          <a:xfrm>
            <a:off x="457200" y="8531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614"/>
            <a:ext cx="8229600" cy="527287"/>
          </a:xfrm>
        </p:spPr>
        <p:txBody>
          <a:bodyPr/>
          <a:lstStyle/>
          <a:p>
            <a:r>
              <a:rPr lang="en-US" sz="2400" b="1" dirty="0" smtClean="0"/>
              <a:t>Changes to the Parts Pending Process</a:t>
            </a:r>
            <a:endParaRPr lang="en-US" sz="2400" b="1"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20</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1792" y="1033272"/>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In order to complete this exercise, please Start Travel and then Start Work from the Activities tab. </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Continue by scrolling right and selecting the </a:t>
            </a:r>
            <a:r>
              <a:rPr lang="en-US" sz="1600" b="1" dirty="0" smtClean="0">
                <a:solidFill>
                  <a:schemeClr val="tx1"/>
                </a:solidFill>
              </a:rPr>
              <a:t>Materials</a:t>
            </a:r>
            <a:r>
              <a:rPr lang="en-US" sz="1600" dirty="0" smtClean="0">
                <a:solidFill>
                  <a:schemeClr val="tx1"/>
                </a:solidFill>
              </a:rPr>
              <a:t> tab.</a:t>
            </a:r>
          </a:p>
          <a:p>
            <a:pPr>
              <a:spcAft>
                <a:spcPts val="600"/>
              </a:spcAft>
            </a:pPr>
            <a:endParaRPr lang="en-US" sz="1600" b="1" dirty="0" smtClean="0">
              <a:solidFill>
                <a:schemeClr val="tx1"/>
              </a:solidFill>
            </a:endParaRPr>
          </a:p>
        </p:txBody>
      </p:sp>
      <p:pic>
        <p:nvPicPr>
          <p:cNvPr id="15362" name="Picture 2"/>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9" name="Rounded Rectangle 8">
            <a:hlinkClick r:id="" action="ppaction://hlinkshowjump?jump=nextslide"/>
          </p:cNvPr>
          <p:cNvSpPr>
            <a:spLocks noChangeAspect="1"/>
          </p:cNvSpPr>
          <p:nvPr/>
        </p:nvSpPr>
        <p:spPr>
          <a:xfrm>
            <a:off x="7257287" y="1487424"/>
            <a:ext cx="1050569" cy="476116"/>
          </a:xfrm>
          <a:prstGeom prst="roundRect">
            <a:avLst/>
          </a:prstGeom>
          <a:solidFill>
            <a:schemeClr val="lt1">
              <a:alpha val="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
        <p:nvSpPr>
          <p:cNvPr id="11" name="Action Button: Custom 1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3" name="Action Button: Custom 1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614"/>
            <a:ext cx="8229600" cy="527287"/>
          </a:xfrm>
        </p:spPr>
        <p:txBody>
          <a:bodyPr/>
          <a:lstStyle/>
          <a:p>
            <a:r>
              <a:rPr lang="en-US" sz="2400" b="1" dirty="0" smtClean="0"/>
              <a:t>Changes to the Parts Pending Process</a:t>
            </a:r>
            <a:endParaRPr lang="en-US" sz="2400" b="1"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21</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1792" y="1033272"/>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Select the </a:t>
            </a:r>
            <a:r>
              <a:rPr lang="en-US" sz="1600" b="1" dirty="0" smtClean="0">
                <a:solidFill>
                  <a:schemeClr val="tx1"/>
                </a:solidFill>
              </a:rPr>
              <a:t>Pencil</a:t>
            </a:r>
            <a:r>
              <a:rPr lang="en-US" sz="1600" dirty="0" smtClean="0">
                <a:solidFill>
                  <a:schemeClr val="tx1"/>
                </a:solidFill>
              </a:rPr>
              <a:t> icon at the bottom of the screen to add a new material.</a:t>
            </a:r>
          </a:p>
          <a:p>
            <a:pPr>
              <a:spcAft>
                <a:spcPts val="600"/>
              </a:spcAft>
            </a:pPr>
            <a:endParaRPr lang="en-US" sz="1600" b="1" dirty="0" smtClean="0">
              <a:solidFill>
                <a:schemeClr val="tx1"/>
              </a:solidFill>
            </a:endParaRPr>
          </a:p>
          <a:p>
            <a:pPr>
              <a:spcAft>
                <a:spcPts val="600"/>
              </a:spcAft>
            </a:pPr>
            <a:endParaRPr lang="en-US" sz="1600" dirty="0" smtClean="0">
              <a:solidFill>
                <a:schemeClr val="tx1"/>
              </a:solidFill>
            </a:endParaRPr>
          </a:p>
        </p:txBody>
      </p:sp>
      <p:pic>
        <p:nvPicPr>
          <p:cNvPr id="16386" name="Picture 2"/>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9" name="Rounded Rectangle 8">
            <a:hlinkClick r:id="" action="ppaction://hlinkshowjump?jump=nextslide"/>
          </p:cNvPr>
          <p:cNvSpPr>
            <a:spLocks noChangeAspect="1"/>
          </p:cNvSpPr>
          <p:nvPr/>
        </p:nvSpPr>
        <p:spPr>
          <a:xfrm>
            <a:off x="6608064" y="5900300"/>
            <a:ext cx="594360" cy="476116"/>
          </a:xfrm>
          <a:prstGeom prst="roundRect">
            <a:avLst/>
          </a:prstGeom>
          <a:solidFill>
            <a:schemeClr val="lt1">
              <a:alpha val="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
        <p:nvSpPr>
          <p:cNvPr id="11" name="Action Button: Custom 1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3" name="Action Button: Custom 1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614"/>
            <a:ext cx="8229600" cy="527287"/>
          </a:xfrm>
        </p:spPr>
        <p:txBody>
          <a:bodyPr/>
          <a:lstStyle/>
          <a:p>
            <a:r>
              <a:rPr lang="en-US" sz="2400" b="1" dirty="0" smtClean="0"/>
              <a:t>Changes to the Parts Pending Process</a:t>
            </a:r>
            <a:endParaRPr lang="en-US" sz="2400" b="1"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22</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1792" y="1033272"/>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Select </a:t>
            </a:r>
            <a:r>
              <a:rPr lang="en-US" sz="1600" b="1" dirty="0" smtClean="0">
                <a:solidFill>
                  <a:schemeClr val="tx1"/>
                </a:solidFill>
              </a:rPr>
              <a:t>Non Stocked</a:t>
            </a:r>
            <a:r>
              <a:rPr lang="en-US" sz="1600" dirty="0" smtClean="0">
                <a:solidFill>
                  <a:schemeClr val="tx1"/>
                </a:solidFill>
              </a:rPr>
              <a:t> to view the available materials from which to choose.</a:t>
            </a:r>
          </a:p>
          <a:p>
            <a:pPr>
              <a:spcAft>
                <a:spcPts val="600"/>
              </a:spcAft>
            </a:pPr>
            <a:endParaRPr lang="en-US" sz="1600" b="1" dirty="0" smtClean="0">
              <a:solidFill>
                <a:schemeClr val="tx1"/>
              </a:solidFill>
            </a:endParaRPr>
          </a:p>
          <a:p>
            <a:pPr>
              <a:spcAft>
                <a:spcPts val="600"/>
              </a:spcAft>
            </a:pPr>
            <a:endParaRPr lang="en-US" sz="1600" dirty="0" smtClean="0">
              <a:solidFill>
                <a:schemeClr val="tx1"/>
              </a:solidFill>
            </a:endParaRPr>
          </a:p>
        </p:txBody>
      </p:sp>
      <p:pic>
        <p:nvPicPr>
          <p:cNvPr id="17410" name="Picture 2"/>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9" name="Rounded Rectangle 8">
            <a:hlinkClick r:id="" action="ppaction://hlinkshowjump?jump=nextslide"/>
          </p:cNvPr>
          <p:cNvSpPr>
            <a:spLocks noChangeAspect="1"/>
          </p:cNvSpPr>
          <p:nvPr/>
        </p:nvSpPr>
        <p:spPr>
          <a:xfrm>
            <a:off x="6266688" y="1487424"/>
            <a:ext cx="1243584" cy="476116"/>
          </a:xfrm>
          <a:prstGeom prst="roundRect">
            <a:avLst/>
          </a:prstGeom>
          <a:solidFill>
            <a:schemeClr val="lt1">
              <a:alpha val="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
        <p:nvSpPr>
          <p:cNvPr id="11" name="Action Button: Custom 1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3" name="Action Button: Custom 1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614"/>
            <a:ext cx="8229600" cy="527287"/>
          </a:xfrm>
        </p:spPr>
        <p:txBody>
          <a:bodyPr/>
          <a:lstStyle/>
          <a:p>
            <a:r>
              <a:rPr lang="en-US" sz="2400" b="1" dirty="0" smtClean="0"/>
              <a:t>Changes to the Parts Pending Process</a:t>
            </a:r>
            <a:endParaRPr lang="en-US" sz="2400" b="1"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23</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1792" y="1033272"/>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Select the following part from the Materials List: </a:t>
            </a:r>
            <a:r>
              <a:rPr lang="en-US" sz="1600" b="1" dirty="0" smtClean="0">
                <a:solidFill>
                  <a:schemeClr val="tx1"/>
                </a:solidFill>
              </a:rPr>
              <a:t>0-000-056-01[0072 USA HONEYWELL DT7FFOC,50DUAL-TEC,K-BAND</a:t>
            </a:r>
            <a:r>
              <a:rPr lang="en-US" sz="1600" dirty="0" smtClean="0">
                <a:solidFill>
                  <a:schemeClr val="tx1"/>
                </a:solidFill>
              </a:rPr>
              <a:t>.</a:t>
            </a:r>
          </a:p>
        </p:txBody>
      </p:sp>
      <p:pic>
        <p:nvPicPr>
          <p:cNvPr id="18434" name="Picture 2"/>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9" name="Rounded Rectangle 8">
            <a:hlinkClick r:id="" action="ppaction://hlinkshowjump?jump=nextslide"/>
          </p:cNvPr>
          <p:cNvSpPr>
            <a:spLocks noChangeAspect="1"/>
          </p:cNvSpPr>
          <p:nvPr/>
        </p:nvSpPr>
        <p:spPr>
          <a:xfrm>
            <a:off x="5413248" y="2438400"/>
            <a:ext cx="3008376" cy="476116"/>
          </a:xfrm>
          <a:prstGeom prst="roundRect">
            <a:avLst/>
          </a:prstGeom>
          <a:solidFill>
            <a:schemeClr val="lt1">
              <a:alpha val="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
        <p:nvSpPr>
          <p:cNvPr id="11" name="Action Button: Custom 1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3" name="Action Button: Custom 1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2" name="Title 1"/>
          <p:cNvSpPr>
            <a:spLocks noGrp="1"/>
          </p:cNvSpPr>
          <p:nvPr>
            <p:ph type="title"/>
          </p:nvPr>
        </p:nvSpPr>
        <p:spPr>
          <a:xfrm>
            <a:off x="457200" y="249614"/>
            <a:ext cx="8229600" cy="527287"/>
          </a:xfrm>
        </p:spPr>
        <p:txBody>
          <a:bodyPr/>
          <a:lstStyle/>
          <a:p>
            <a:r>
              <a:rPr lang="en-US" sz="2400" b="1" dirty="0" smtClean="0"/>
              <a:t>Changes to the Parts Pending Process</a:t>
            </a:r>
            <a:endParaRPr lang="en-US" sz="2400" b="1"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24</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1792" y="1033272"/>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Select the </a:t>
            </a:r>
            <a:r>
              <a:rPr lang="en-US" sz="1600" b="1" dirty="0" smtClean="0">
                <a:solidFill>
                  <a:schemeClr val="tx1"/>
                </a:solidFill>
              </a:rPr>
              <a:t>Disposition </a:t>
            </a:r>
            <a:r>
              <a:rPr lang="en-US" sz="1600" dirty="0" smtClean="0">
                <a:solidFill>
                  <a:schemeClr val="tx1"/>
                </a:solidFill>
              </a:rPr>
              <a:t>drop down arrow and choose </a:t>
            </a:r>
            <a:r>
              <a:rPr lang="en-US" sz="1600" b="1" dirty="0" smtClean="0">
                <a:solidFill>
                  <a:schemeClr val="tx1"/>
                </a:solidFill>
              </a:rPr>
              <a:t>Open</a:t>
            </a:r>
            <a:r>
              <a:rPr lang="en-US" sz="1600" dirty="0" smtClean="0">
                <a:solidFill>
                  <a:schemeClr val="tx1"/>
                </a:solidFill>
              </a:rPr>
              <a:t> from the drop down list. </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The part appears in the Materials List and the Status is displayed as Needed.</a:t>
            </a:r>
          </a:p>
        </p:txBody>
      </p:sp>
      <p:sp>
        <p:nvSpPr>
          <p:cNvPr id="9" name="Rounded Rectangle 8">
            <a:hlinkClick r:id="" action="ppaction://hlinkshowjump?jump=nextslide"/>
          </p:cNvPr>
          <p:cNvSpPr>
            <a:spLocks noChangeAspect="1"/>
          </p:cNvSpPr>
          <p:nvPr/>
        </p:nvSpPr>
        <p:spPr>
          <a:xfrm>
            <a:off x="5413248" y="5401056"/>
            <a:ext cx="3008376" cy="499872"/>
          </a:xfrm>
          <a:prstGeom prst="roundRect">
            <a:avLst/>
          </a:prstGeom>
          <a:solidFill>
            <a:schemeClr val="lt1">
              <a:alpha val="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
        <p:nvSpPr>
          <p:cNvPr id="11" name="Action Button: Custom 1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3" name="Action Button: Custom 1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2" name="Title 1"/>
          <p:cNvSpPr>
            <a:spLocks noGrp="1"/>
          </p:cNvSpPr>
          <p:nvPr>
            <p:ph type="title"/>
          </p:nvPr>
        </p:nvSpPr>
        <p:spPr>
          <a:xfrm>
            <a:off x="457200" y="249614"/>
            <a:ext cx="8229600" cy="527287"/>
          </a:xfrm>
        </p:spPr>
        <p:txBody>
          <a:bodyPr/>
          <a:lstStyle/>
          <a:p>
            <a:r>
              <a:rPr lang="en-US" sz="2400" b="1" dirty="0" smtClean="0"/>
              <a:t>Changes to the Parts Pending Process</a:t>
            </a:r>
            <a:endParaRPr lang="en-US" sz="2400" b="1"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25</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1792" y="1033272"/>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Scroll back to and select the </a:t>
            </a:r>
            <a:r>
              <a:rPr lang="en-US" sz="1600" b="1" dirty="0" smtClean="0">
                <a:solidFill>
                  <a:schemeClr val="tx1"/>
                </a:solidFill>
              </a:rPr>
              <a:t>Activities </a:t>
            </a:r>
            <a:r>
              <a:rPr lang="en-US" sz="1600" dirty="0" smtClean="0">
                <a:solidFill>
                  <a:schemeClr val="tx1"/>
                </a:solidFill>
              </a:rPr>
              <a:t>tab and select the </a:t>
            </a:r>
            <a:r>
              <a:rPr lang="en-US" sz="1600" b="1" dirty="0" smtClean="0">
                <a:solidFill>
                  <a:schemeClr val="tx1"/>
                </a:solidFill>
              </a:rPr>
              <a:t>Stop Work </a:t>
            </a:r>
            <a:r>
              <a:rPr lang="en-US" sz="1600" dirty="0" smtClean="0">
                <a:solidFill>
                  <a:schemeClr val="tx1"/>
                </a:solidFill>
              </a:rPr>
              <a:t>button.</a:t>
            </a:r>
          </a:p>
          <a:p>
            <a:pPr>
              <a:spcAft>
                <a:spcPts val="600"/>
              </a:spcAft>
            </a:pPr>
            <a:endParaRPr lang="en-US" sz="1600" b="1" dirty="0" smtClean="0">
              <a:solidFill>
                <a:schemeClr val="tx1"/>
              </a:solidFill>
            </a:endParaRPr>
          </a:p>
          <a:p>
            <a:pPr>
              <a:spcAft>
                <a:spcPts val="600"/>
              </a:spcAft>
            </a:pPr>
            <a:endParaRPr lang="en-US" sz="1600" dirty="0" smtClean="0">
              <a:solidFill>
                <a:schemeClr val="tx1"/>
              </a:solidFill>
            </a:endParaRPr>
          </a:p>
        </p:txBody>
      </p:sp>
      <p:sp>
        <p:nvSpPr>
          <p:cNvPr id="9" name="Rounded Rectangle 8">
            <a:hlinkClick r:id="" action="ppaction://hlinkshowjump?jump=nextslide"/>
          </p:cNvPr>
          <p:cNvSpPr>
            <a:spLocks noChangeAspect="1"/>
          </p:cNvSpPr>
          <p:nvPr/>
        </p:nvSpPr>
        <p:spPr>
          <a:xfrm>
            <a:off x="7144512" y="3279648"/>
            <a:ext cx="963168" cy="476116"/>
          </a:xfrm>
          <a:prstGeom prst="roundRect">
            <a:avLst/>
          </a:prstGeom>
          <a:solidFill>
            <a:schemeClr val="lt1">
              <a:alpha val="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
        <p:nvSpPr>
          <p:cNvPr id="11" name="Action Button: Custom 1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3" name="Action Button: Custom 1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614"/>
            <a:ext cx="8229600" cy="527287"/>
          </a:xfrm>
        </p:spPr>
        <p:txBody>
          <a:bodyPr/>
          <a:lstStyle/>
          <a:p>
            <a:r>
              <a:rPr lang="en-US" sz="2400" b="1" dirty="0" smtClean="0"/>
              <a:t>Changes to the Parts Pending Process</a:t>
            </a:r>
            <a:endParaRPr lang="en-US" sz="2400" b="1"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26</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1792" y="1033272"/>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Select the </a:t>
            </a:r>
            <a:r>
              <a:rPr lang="en-US" sz="1600" b="1" dirty="0" smtClean="0">
                <a:solidFill>
                  <a:schemeClr val="tx1"/>
                </a:solidFill>
              </a:rPr>
              <a:t>Stop Code </a:t>
            </a:r>
            <a:r>
              <a:rPr lang="en-US" sz="1600" dirty="0" smtClean="0">
                <a:solidFill>
                  <a:schemeClr val="tx1"/>
                </a:solidFill>
              </a:rPr>
              <a:t>drop down arrow and choose </a:t>
            </a:r>
            <a:r>
              <a:rPr lang="en-US" sz="1600" b="1" dirty="0" smtClean="0">
                <a:solidFill>
                  <a:schemeClr val="tx1"/>
                </a:solidFill>
              </a:rPr>
              <a:t>ADD’L EQUIP REQD</a:t>
            </a:r>
            <a:r>
              <a:rPr lang="en-US" sz="1600" dirty="0" smtClean="0">
                <a:solidFill>
                  <a:schemeClr val="tx1"/>
                </a:solidFill>
              </a:rPr>
              <a:t> from the drop down list. Selecting any other stop code other than ADD’L EQUIP REQD will cause the automated and manual parts pending process to fail.</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The part appears in the Materials List and the Status is displayed as Needed</a:t>
            </a:r>
            <a:endParaRPr lang="en-US" sz="1600" b="1" dirty="0" smtClean="0">
              <a:solidFill>
                <a:schemeClr val="tx1"/>
              </a:solidFill>
            </a:endParaRPr>
          </a:p>
          <a:p>
            <a:pPr>
              <a:spcAft>
                <a:spcPts val="600"/>
              </a:spcAft>
            </a:pPr>
            <a:endParaRPr lang="en-US" sz="1600" dirty="0" smtClean="0">
              <a:solidFill>
                <a:schemeClr val="tx1"/>
              </a:solidFill>
            </a:endParaRPr>
          </a:p>
        </p:txBody>
      </p:sp>
      <p:pic>
        <p:nvPicPr>
          <p:cNvPr id="21506" name="Picture 2"/>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9" name="Rounded Rectangle 8">
            <a:hlinkClick r:id="" action="ppaction://hlinkshowjump?jump=nextslide"/>
          </p:cNvPr>
          <p:cNvSpPr>
            <a:spLocks noChangeAspect="1"/>
          </p:cNvSpPr>
          <p:nvPr/>
        </p:nvSpPr>
        <p:spPr>
          <a:xfrm>
            <a:off x="5413248" y="5413248"/>
            <a:ext cx="3008376" cy="476116"/>
          </a:xfrm>
          <a:prstGeom prst="roundRect">
            <a:avLst/>
          </a:prstGeom>
          <a:solidFill>
            <a:schemeClr val="lt1">
              <a:alpha val="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
        <p:nvSpPr>
          <p:cNvPr id="11" name="Action Button: Custom 1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3" name="Action Button: Custom 1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614"/>
            <a:ext cx="8229600" cy="527287"/>
          </a:xfrm>
        </p:spPr>
        <p:txBody>
          <a:bodyPr/>
          <a:lstStyle/>
          <a:p>
            <a:r>
              <a:rPr lang="en-US" sz="2400" b="1" dirty="0" smtClean="0"/>
              <a:t>Changes to the Parts Pending Process</a:t>
            </a:r>
            <a:endParaRPr lang="en-US" sz="2400" b="1"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27</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1792" y="1033272"/>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The Stop Code appears as ADD’L EQUIP REQD. Select the </a:t>
            </a:r>
            <a:r>
              <a:rPr lang="en-US" sz="1600" b="1" dirty="0" smtClean="0">
                <a:solidFill>
                  <a:schemeClr val="tx1"/>
                </a:solidFill>
              </a:rPr>
              <a:t>Save</a:t>
            </a:r>
            <a:r>
              <a:rPr lang="en-US" sz="1600" dirty="0" smtClean="0">
                <a:solidFill>
                  <a:schemeClr val="tx1"/>
                </a:solidFill>
              </a:rPr>
              <a:t> button to save the service order and to initiate the parts pending process in the </a:t>
            </a:r>
            <a:r>
              <a:rPr lang="en-US" sz="1600" dirty="0" err="1" smtClean="0">
                <a:solidFill>
                  <a:schemeClr val="tx1"/>
                </a:solidFill>
              </a:rPr>
              <a:t>Astea</a:t>
            </a:r>
            <a:r>
              <a:rPr lang="en-US" sz="1600" dirty="0" smtClean="0">
                <a:solidFill>
                  <a:schemeClr val="tx1"/>
                </a:solidFill>
              </a:rPr>
              <a:t> back office. </a:t>
            </a:r>
          </a:p>
          <a:p>
            <a:pPr>
              <a:spcAft>
                <a:spcPts val="600"/>
              </a:spcAft>
            </a:pPr>
            <a:endParaRPr lang="en-US" sz="1600" b="1" dirty="0" smtClean="0">
              <a:solidFill>
                <a:schemeClr val="tx1"/>
              </a:solidFill>
            </a:endParaRPr>
          </a:p>
          <a:p>
            <a:pPr>
              <a:spcAft>
                <a:spcPts val="600"/>
              </a:spcAft>
            </a:pPr>
            <a:endParaRPr lang="en-US" sz="1600" dirty="0" smtClean="0">
              <a:solidFill>
                <a:schemeClr val="tx1"/>
              </a:solidFill>
            </a:endParaRPr>
          </a:p>
        </p:txBody>
      </p:sp>
      <p:pic>
        <p:nvPicPr>
          <p:cNvPr id="23554" name="Picture 2"/>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11" name="Rounded Rectangle 10">
            <a:hlinkClick r:id="" action="ppaction://hlinkshowjump?jump=nextslide"/>
          </p:cNvPr>
          <p:cNvSpPr>
            <a:spLocks noChangeAspect="1"/>
          </p:cNvSpPr>
          <p:nvPr/>
        </p:nvSpPr>
        <p:spPr>
          <a:xfrm>
            <a:off x="7046976" y="5900300"/>
            <a:ext cx="536448" cy="476116"/>
          </a:xfrm>
          <a:prstGeom prst="roundRect">
            <a:avLst/>
          </a:prstGeom>
          <a:solidFill>
            <a:schemeClr val="lt1">
              <a:alpha val="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
        <p:nvSpPr>
          <p:cNvPr id="12" name="Action Button: Custom 11">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3" name="Action Button: Custom 12">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4" name="Action Button: Custom 13">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614"/>
            <a:ext cx="8229600" cy="527287"/>
          </a:xfrm>
        </p:spPr>
        <p:txBody>
          <a:bodyPr/>
          <a:lstStyle/>
          <a:p>
            <a:r>
              <a:rPr lang="en-US" sz="2400" b="1" dirty="0" smtClean="0"/>
              <a:t>Changes to the Parts Pending Process</a:t>
            </a:r>
            <a:endParaRPr lang="en-US" sz="2400" b="1"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28</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1792" y="1033272"/>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The manual and automated parts pending process in the </a:t>
            </a:r>
            <a:r>
              <a:rPr lang="en-US" sz="1600" dirty="0" err="1" smtClean="0">
                <a:solidFill>
                  <a:schemeClr val="tx1"/>
                </a:solidFill>
              </a:rPr>
              <a:t>Astea</a:t>
            </a:r>
            <a:r>
              <a:rPr lang="en-US" sz="1600" dirty="0" smtClean="0">
                <a:solidFill>
                  <a:schemeClr val="tx1"/>
                </a:solidFill>
              </a:rPr>
              <a:t> back office is initiated. A second labor activity is added to the service order indicating that an SA is needed to return to the location once the pending parts are received. </a:t>
            </a:r>
          </a:p>
          <a:p>
            <a:pPr>
              <a:spcAft>
                <a:spcPts val="600"/>
              </a:spcAft>
            </a:pPr>
            <a:endParaRPr lang="en-US" sz="1600" dirty="0" smtClean="0">
              <a:solidFill>
                <a:schemeClr val="tx1"/>
              </a:solidFill>
            </a:endParaRPr>
          </a:p>
          <a:p>
            <a:pPr marL="0" lvl="1">
              <a:spcAft>
                <a:spcPts val="600"/>
              </a:spcAft>
            </a:pPr>
            <a:r>
              <a:rPr lang="en-US" sz="1600" dirty="0" smtClean="0">
                <a:solidFill>
                  <a:schemeClr val="tx1"/>
                </a:solidFill>
              </a:rPr>
              <a:t>When the part is received and the service order is </a:t>
            </a:r>
            <a:r>
              <a:rPr lang="en-US" sz="1600" dirty="0" err="1" smtClean="0">
                <a:solidFill>
                  <a:schemeClr val="tx1"/>
                </a:solidFill>
              </a:rPr>
              <a:t>redispatched</a:t>
            </a:r>
            <a:r>
              <a:rPr lang="en-US" sz="1600" dirty="0" smtClean="0">
                <a:solidFill>
                  <a:schemeClr val="tx1"/>
                </a:solidFill>
              </a:rPr>
              <a:t>, the part status is displayed as “NEEDED” on the mobile device. When the part is installed and service is complete, the part status should be manually updated to FULFILLED by the SA.</a:t>
            </a:r>
          </a:p>
          <a:p>
            <a:pPr>
              <a:spcAft>
                <a:spcPts val="600"/>
              </a:spcAft>
            </a:pPr>
            <a:endParaRPr lang="en-US" sz="1600" dirty="0" smtClean="0">
              <a:solidFill>
                <a:schemeClr val="tx1"/>
              </a:solidFill>
            </a:endParaRPr>
          </a:p>
          <a:p>
            <a:pPr>
              <a:spcAft>
                <a:spcPts val="600"/>
              </a:spcAft>
            </a:pPr>
            <a:endParaRPr lang="en-US" sz="1600" b="1" dirty="0" smtClean="0">
              <a:solidFill>
                <a:schemeClr val="tx1"/>
              </a:solidFill>
            </a:endParaRPr>
          </a:p>
          <a:p>
            <a:pPr>
              <a:spcAft>
                <a:spcPts val="600"/>
              </a:spcAft>
            </a:pPr>
            <a:endParaRPr lang="en-US" sz="1600" dirty="0" smtClean="0">
              <a:solidFill>
                <a:schemeClr val="tx1"/>
              </a:solidFill>
            </a:endParaRPr>
          </a:p>
        </p:txBody>
      </p:sp>
      <p:pic>
        <p:nvPicPr>
          <p:cNvPr id="24578" name="Picture 2"/>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11" name="Action Button: Custom 1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3" name="Action Button: Custom 1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2" name="Title 1"/>
          <p:cNvSpPr>
            <a:spLocks noGrp="1"/>
          </p:cNvSpPr>
          <p:nvPr>
            <p:ph type="title"/>
          </p:nvPr>
        </p:nvSpPr>
        <p:spPr>
          <a:xfrm>
            <a:off x="457200" y="249614"/>
            <a:ext cx="8229600" cy="527287"/>
          </a:xfrm>
        </p:spPr>
        <p:txBody>
          <a:bodyPr/>
          <a:lstStyle/>
          <a:p>
            <a:r>
              <a:rPr lang="en-US" sz="2400" b="1" dirty="0" smtClean="0"/>
              <a:t>Viewing Attachments</a:t>
            </a:r>
            <a:endParaRPr lang="en-US" sz="2400" b="1"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3</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2300" y="1033181"/>
            <a:ext cx="3867912" cy="4005072"/>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To assist the SA with customer instructions while at the customer site, the Service Bulletin is now available from the </a:t>
            </a:r>
            <a:r>
              <a:rPr lang="en-US" sz="1600" dirty="0" err="1" smtClean="0">
                <a:solidFill>
                  <a:schemeClr val="tx1"/>
                </a:solidFill>
              </a:rPr>
              <a:t>Astea</a:t>
            </a:r>
            <a:r>
              <a:rPr lang="en-US" sz="1600" dirty="0" smtClean="0">
                <a:solidFill>
                  <a:schemeClr val="tx1"/>
                </a:solidFill>
              </a:rPr>
              <a:t> Mobile application by accessing Attachments.</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To access the Service Bulletin from Attachments, select the orange arrow that corresponds to the following service order from the Work List: </a:t>
            </a:r>
            <a:r>
              <a:rPr lang="en-US" sz="1600" b="1" dirty="0" smtClean="0">
                <a:solidFill>
                  <a:schemeClr val="tx1"/>
                </a:solidFill>
              </a:rPr>
              <a:t>Dec 24, 2014 3:30 AM BALL STATE UNIVERSITY.</a:t>
            </a:r>
            <a:endParaRPr lang="en-US" sz="1600" dirty="0" smtClean="0">
              <a:solidFill>
                <a:schemeClr val="tx1"/>
              </a:solidFill>
            </a:endParaRPr>
          </a:p>
        </p:txBody>
      </p:sp>
      <p:sp>
        <p:nvSpPr>
          <p:cNvPr id="11" name="Action Button: Custom 1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3" name="Action Button: Custom 1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7" name="Rounded Rectangle 16">
            <a:hlinkClick r:id="" action="ppaction://hlinkshowjump?jump=nextslide"/>
          </p:cNvPr>
          <p:cNvSpPr>
            <a:spLocks noChangeAspect="1"/>
          </p:cNvSpPr>
          <p:nvPr/>
        </p:nvSpPr>
        <p:spPr>
          <a:xfrm>
            <a:off x="7863840" y="2584704"/>
            <a:ext cx="594360" cy="476116"/>
          </a:xfrm>
          <a:prstGeom prst="roundRect">
            <a:avLst/>
          </a:prstGeom>
          <a:no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Tree>
    <p:extLst>
      <p:ext uri="{BB962C8B-B14F-4D97-AF65-F5344CB8AC3E}">
        <p14:creationId xmlns="" xmlns:p14="http://schemas.microsoft.com/office/powerpoint/2010/main" val="333853353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614"/>
            <a:ext cx="8229600" cy="527287"/>
          </a:xfrm>
        </p:spPr>
        <p:txBody>
          <a:bodyPr/>
          <a:lstStyle/>
          <a:p>
            <a:r>
              <a:rPr lang="en-US" sz="2400" b="1" dirty="0" smtClean="0"/>
              <a:t>Viewing Attachments</a:t>
            </a:r>
            <a:endParaRPr lang="en-US" sz="2400" b="1"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4</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2300" y="1033181"/>
            <a:ext cx="3867912" cy="4005072"/>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Select the </a:t>
            </a:r>
            <a:r>
              <a:rPr lang="en-US" sz="1600" b="1" dirty="0" smtClean="0">
                <a:solidFill>
                  <a:schemeClr val="tx1"/>
                </a:solidFill>
              </a:rPr>
              <a:t>Attachments</a:t>
            </a:r>
            <a:r>
              <a:rPr lang="en-US" sz="1600" dirty="0" smtClean="0">
                <a:solidFill>
                  <a:schemeClr val="tx1"/>
                </a:solidFill>
              </a:rPr>
              <a:t> icon to open and view all available attachments, including the Service Bulletin.</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A list of all attachments appears. Attachments that are available from this section include the following:</a:t>
            </a:r>
          </a:p>
          <a:p>
            <a:pPr>
              <a:spcAft>
                <a:spcPts val="600"/>
              </a:spcAft>
              <a:buFont typeface="Arial" pitchFamily="34" charset="0"/>
              <a:buChar char="•"/>
            </a:pPr>
            <a:r>
              <a:rPr lang="en-US" sz="1600" dirty="0" smtClean="0">
                <a:solidFill>
                  <a:schemeClr val="tx1"/>
                </a:solidFill>
              </a:rPr>
              <a:t>  Service Bulletin</a:t>
            </a:r>
          </a:p>
          <a:p>
            <a:pPr>
              <a:spcAft>
                <a:spcPts val="600"/>
              </a:spcAft>
              <a:buFont typeface="Arial" pitchFamily="34" charset="0"/>
              <a:buChar char="•"/>
            </a:pPr>
            <a:r>
              <a:rPr lang="en-US" sz="1600" dirty="0" smtClean="0">
                <a:solidFill>
                  <a:schemeClr val="tx1"/>
                </a:solidFill>
              </a:rPr>
              <a:t>  Panel Information</a:t>
            </a:r>
          </a:p>
          <a:p>
            <a:pPr>
              <a:spcAft>
                <a:spcPts val="600"/>
              </a:spcAft>
              <a:buFont typeface="Arial" pitchFamily="34" charset="0"/>
              <a:buChar char="•"/>
            </a:pPr>
            <a:r>
              <a:rPr lang="en-US" sz="1600" dirty="0" smtClean="0">
                <a:solidFill>
                  <a:schemeClr val="tx1"/>
                </a:solidFill>
              </a:rPr>
              <a:t>  </a:t>
            </a:r>
            <a:r>
              <a:rPr lang="en-US" sz="1600" dirty="0" err="1" smtClean="0">
                <a:solidFill>
                  <a:schemeClr val="tx1"/>
                </a:solidFill>
              </a:rPr>
              <a:t>Add’l</a:t>
            </a:r>
            <a:r>
              <a:rPr lang="en-US" sz="1600" dirty="0" smtClean="0">
                <a:solidFill>
                  <a:schemeClr val="tx1"/>
                </a:solidFill>
              </a:rPr>
              <a:t> Customer Information</a:t>
            </a:r>
          </a:p>
          <a:p>
            <a:pPr>
              <a:spcAft>
                <a:spcPts val="600"/>
              </a:spcAft>
              <a:buFont typeface="Arial" pitchFamily="34" charset="0"/>
              <a:buChar char="•"/>
            </a:pPr>
            <a:r>
              <a:rPr lang="en-US" sz="1600" dirty="0" smtClean="0">
                <a:solidFill>
                  <a:schemeClr val="tx1"/>
                </a:solidFill>
              </a:rPr>
              <a:t>  Contract &amp; R-Codes</a:t>
            </a:r>
          </a:p>
          <a:p>
            <a:pPr>
              <a:spcAft>
                <a:spcPts val="600"/>
              </a:spcAft>
              <a:buFont typeface="Arial" pitchFamily="34" charset="0"/>
              <a:buChar char="•"/>
            </a:pPr>
            <a:r>
              <a:rPr lang="en-US" sz="1600" dirty="0" smtClean="0">
                <a:solidFill>
                  <a:schemeClr val="tx1"/>
                </a:solidFill>
              </a:rPr>
              <a:t>  Service Instructions/Action Plan</a:t>
            </a:r>
          </a:p>
          <a:p>
            <a:pPr>
              <a:spcAft>
                <a:spcPts val="600"/>
              </a:spcAft>
            </a:pPr>
            <a:endParaRPr lang="en-US" sz="1600" dirty="0" smtClean="0">
              <a:solidFill>
                <a:schemeClr val="tx1"/>
              </a:solidFill>
            </a:endParaRPr>
          </a:p>
        </p:txBody>
      </p:sp>
      <p:sp>
        <p:nvSpPr>
          <p:cNvPr id="11" name="Action Button: Custom 1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3" name="Action Button: Custom 1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pic>
        <p:nvPicPr>
          <p:cNvPr id="9" name="Picture 2"/>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18" name="Rounded Rectangle 17">
            <a:hlinkClick r:id="" action="ppaction://hlinkshowjump?jump=nextslide"/>
          </p:cNvPr>
          <p:cNvSpPr>
            <a:spLocks noChangeAspect="1"/>
          </p:cNvSpPr>
          <p:nvPr/>
        </p:nvSpPr>
        <p:spPr>
          <a:xfrm>
            <a:off x="7071932" y="5899288"/>
            <a:ext cx="594360" cy="476116"/>
          </a:xfrm>
          <a:prstGeom prst="roundRect">
            <a:avLst/>
          </a:prstGeom>
          <a:solidFill>
            <a:schemeClr val="lt1">
              <a:alpha val="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a:blip r:embed="rId2"/>
          <a:srcRect/>
          <a:stretch>
            <a:fillRect/>
          </a:stretch>
        </p:blipFill>
        <p:spPr bwMode="auto">
          <a:xfrm>
            <a:off x="5413248" y="1057656"/>
            <a:ext cx="3008376" cy="5330952"/>
          </a:xfrm>
          <a:prstGeom prst="rect">
            <a:avLst/>
          </a:prstGeom>
          <a:noFill/>
          <a:ln w="9525">
            <a:solidFill>
              <a:schemeClr val="tx1"/>
            </a:solidFill>
            <a:miter lim="800000"/>
            <a:headEnd/>
            <a:tailEnd/>
          </a:ln>
          <a:effectLst/>
        </p:spPr>
      </p:pic>
      <p:sp>
        <p:nvSpPr>
          <p:cNvPr id="2" name="Title 1"/>
          <p:cNvSpPr>
            <a:spLocks noGrp="1"/>
          </p:cNvSpPr>
          <p:nvPr>
            <p:ph type="title"/>
          </p:nvPr>
        </p:nvSpPr>
        <p:spPr>
          <a:xfrm>
            <a:off x="457200" y="249614"/>
            <a:ext cx="8229600" cy="527287"/>
          </a:xfrm>
        </p:spPr>
        <p:txBody>
          <a:bodyPr/>
          <a:lstStyle/>
          <a:p>
            <a:r>
              <a:rPr lang="en-US" sz="2400" b="1" dirty="0" smtClean="0"/>
              <a:t>Viewing Attachments</a:t>
            </a:r>
            <a:endParaRPr lang="en-US" sz="2400" b="1"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5</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2300" y="1033181"/>
            <a:ext cx="3867912" cy="4005072"/>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Select the second Attachment titled “</a:t>
            </a:r>
            <a:r>
              <a:rPr lang="en-US" sz="1600" b="1" dirty="0" smtClean="0">
                <a:solidFill>
                  <a:schemeClr val="tx1"/>
                </a:solidFill>
              </a:rPr>
              <a:t>Bulletins.txt</a:t>
            </a:r>
            <a:r>
              <a:rPr lang="en-US" sz="1600" dirty="0" smtClean="0">
                <a:solidFill>
                  <a:schemeClr val="tx1"/>
                </a:solidFill>
              </a:rPr>
              <a:t>” to view the Service Bulletin.</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The Download button is displayed for this particular file. </a:t>
            </a:r>
          </a:p>
        </p:txBody>
      </p:sp>
      <p:sp>
        <p:nvSpPr>
          <p:cNvPr id="11" name="Action Button: Custom 1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3" name="Action Button: Custom 1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5" name="Rounded Rectangle 14">
            <a:hlinkClick r:id="" action="ppaction://hlinkshowjump?jump=nextslide"/>
          </p:cNvPr>
          <p:cNvSpPr>
            <a:spLocks noChangeAspect="1"/>
          </p:cNvSpPr>
          <p:nvPr/>
        </p:nvSpPr>
        <p:spPr>
          <a:xfrm>
            <a:off x="5413248" y="3793018"/>
            <a:ext cx="3008376" cy="476116"/>
          </a:xfrm>
          <a:prstGeom prst="roundRect">
            <a:avLst/>
          </a:prstGeom>
          <a:solidFill>
            <a:schemeClr val="lt1">
              <a:alpha val="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2" name="Title 1"/>
          <p:cNvSpPr>
            <a:spLocks noGrp="1"/>
          </p:cNvSpPr>
          <p:nvPr>
            <p:ph type="title"/>
          </p:nvPr>
        </p:nvSpPr>
        <p:spPr>
          <a:xfrm>
            <a:off x="457200" y="249614"/>
            <a:ext cx="8229600" cy="527287"/>
          </a:xfrm>
        </p:spPr>
        <p:txBody>
          <a:bodyPr/>
          <a:lstStyle/>
          <a:p>
            <a:r>
              <a:rPr lang="en-US" sz="2400" b="1" dirty="0" smtClean="0"/>
              <a:t>Viewing Attachments</a:t>
            </a:r>
            <a:endParaRPr lang="en-US" sz="2400" b="1"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6</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2300" y="1033181"/>
            <a:ext cx="3867912" cy="4005072"/>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Select the </a:t>
            </a:r>
            <a:r>
              <a:rPr lang="en-US" sz="1600" b="1" dirty="0" smtClean="0">
                <a:solidFill>
                  <a:schemeClr val="tx1"/>
                </a:solidFill>
              </a:rPr>
              <a:t>Download</a:t>
            </a:r>
            <a:r>
              <a:rPr lang="en-US" sz="1600" dirty="0" smtClean="0">
                <a:solidFill>
                  <a:schemeClr val="tx1"/>
                </a:solidFill>
              </a:rPr>
              <a:t> button to begin the file download process.</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The View and Delete buttons are displayed.</a:t>
            </a:r>
          </a:p>
          <a:p>
            <a:pPr>
              <a:spcAft>
                <a:spcPts val="600"/>
              </a:spcAft>
            </a:pPr>
            <a:endParaRPr lang="en-US" sz="1600" dirty="0" smtClean="0">
              <a:solidFill>
                <a:schemeClr val="tx1"/>
              </a:solidFill>
            </a:endParaRPr>
          </a:p>
        </p:txBody>
      </p:sp>
      <p:sp>
        <p:nvSpPr>
          <p:cNvPr id="11" name="Action Button: Custom 1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3" name="Action Button: Custom 1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4" name="Rounded Rectangle 13">
            <a:hlinkClick r:id="" action="ppaction://hlinkshowjump?jump=nextslide"/>
          </p:cNvPr>
          <p:cNvSpPr>
            <a:spLocks noChangeAspect="1"/>
          </p:cNvSpPr>
          <p:nvPr/>
        </p:nvSpPr>
        <p:spPr>
          <a:xfrm>
            <a:off x="7388352" y="5117187"/>
            <a:ext cx="996696" cy="509332"/>
          </a:xfrm>
          <a:prstGeom prst="roundRect">
            <a:avLst/>
          </a:prstGeom>
          <a:solidFill>
            <a:schemeClr val="lt1">
              <a:alpha val="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2" name="Title 1"/>
          <p:cNvSpPr>
            <a:spLocks noGrp="1"/>
          </p:cNvSpPr>
          <p:nvPr>
            <p:ph type="title"/>
          </p:nvPr>
        </p:nvSpPr>
        <p:spPr>
          <a:xfrm>
            <a:off x="457200" y="249614"/>
            <a:ext cx="8229600" cy="527287"/>
          </a:xfrm>
        </p:spPr>
        <p:txBody>
          <a:bodyPr/>
          <a:lstStyle/>
          <a:p>
            <a:r>
              <a:rPr lang="en-US" sz="2400" b="1" dirty="0" smtClean="0"/>
              <a:t>Viewing Attachments</a:t>
            </a:r>
            <a:endParaRPr lang="en-US" sz="2400" b="1"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7</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2300" y="1033181"/>
            <a:ext cx="3867912" cy="4005072"/>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Select </a:t>
            </a:r>
            <a:r>
              <a:rPr lang="en-US" sz="1600" b="1" dirty="0" smtClean="0">
                <a:solidFill>
                  <a:schemeClr val="tx1"/>
                </a:solidFill>
              </a:rPr>
              <a:t>View</a:t>
            </a:r>
            <a:r>
              <a:rPr lang="en-US" sz="1600" dirty="0" smtClean="0">
                <a:solidFill>
                  <a:schemeClr val="tx1"/>
                </a:solidFill>
              </a:rPr>
              <a:t> to view the contents of the text file. </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The Choose an action dialog appears displaying the apps available from which to display the text file. </a:t>
            </a:r>
          </a:p>
        </p:txBody>
      </p:sp>
      <p:sp>
        <p:nvSpPr>
          <p:cNvPr id="11" name="Action Button: Custom 1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3" name="Action Button: Custom 1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4" name="Rounded Rectangle 13">
            <a:hlinkClick r:id="" action="ppaction://hlinkshowjump?jump=nextslide"/>
          </p:cNvPr>
          <p:cNvSpPr>
            <a:spLocks noChangeAspect="1"/>
          </p:cNvSpPr>
          <p:nvPr/>
        </p:nvSpPr>
        <p:spPr>
          <a:xfrm>
            <a:off x="7462158" y="5117187"/>
            <a:ext cx="841563" cy="509332"/>
          </a:xfrm>
          <a:prstGeom prst="roundRect">
            <a:avLst/>
          </a:prstGeom>
          <a:solidFill>
            <a:schemeClr val="lt1">
              <a:alpha val="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2" name="Title 1"/>
          <p:cNvSpPr>
            <a:spLocks noGrp="1"/>
          </p:cNvSpPr>
          <p:nvPr>
            <p:ph type="title"/>
          </p:nvPr>
        </p:nvSpPr>
        <p:spPr>
          <a:xfrm>
            <a:off x="457200" y="249614"/>
            <a:ext cx="8229600" cy="527287"/>
          </a:xfrm>
        </p:spPr>
        <p:txBody>
          <a:bodyPr/>
          <a:lstStyle/>
          <a:p>
            <a:r>
              <a:rPr lang="en-US" sz="2400" b="1" dirty="0" smtClean="0"/>
              <a:t>Viewing Attachments</a:t>
            </a:r>
            <a:endParaRPr lang="en-US" sz="2400" b="1"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8</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2300" y="1033181"/>
            <a:ext cx="3867912" cy="4005072"/>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Select the </a:t>
            </a:r>
            <a:r>
              <a:rPr lang="en-US" sz="1600" b="1" dirty="0" smtClean="0">
                <a:solidFill>
                  <a:schemeClr val="tx1"/>
                </a:solidFill>
              </a:rPr>
              <a:t>ES Note Editor </a:t>
            </a:r>
            <a:r>
              <a:rPr lang="en-US" sz="1600" dirty="0" smtClean="0">
                <a:solidFill>
                  <a:schemeClr val="tx1"/>
                </a:solidFill>
              </a:rPr>
              <a:t>app to open the attachment. </a:t>
            </a:r>
          </a:p>
          <a:p>
            <a:pPr>
              <a:spcAft>
                <a:spcPts val="600"/>
              </a:spcAft>
            </a:pPr>
            <a:endParaRPr lang="en-US" sz="1600" dirty="0" smtClean="0">
              <a:solidFill>
                <a:schemeClr val="tx1"/>
              </a:solidFill>
            </a:endParaRPr>
          </a:p>
        </p:txBody>
      </p:sp>
      <p:sp>
        <p:nvSpPr>
          <p:cNvPr id="11" name="Action Button: Custom 1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3" name="Action Button: Custom 1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4" name="Rounded Rectangle 13">
            <a:hlinkClick r:id="" action="ppaction://hlinkshowjump?jump=nextslide"/>
          </p:cNvPr>
          <p:cNvSpPr>
            <a:spLocks noChangeAspect="1"/>
          </p:cNvSpPr>
          <p:nvPr/>
        </p:nvSpPr>
        <p:spPr>
          <a:xfrm>
            <a:off x="5718048" y="3522766"/>
            <a:ext cx="996696" cy="902930"/>
          </a:xfrm>
          <a:prstGeom prst="roundRect">
            <a:avLst/>
          </a:prstGeom>
          <a:solidFill>
            <a:schemeClr val="lt1">
              <a:alpha val="0"/>
            </a:schemeClr>
          </a:solid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614"/>
            <a:ext cx="8229600" cy="527287"/>
          </a:xfrm>
        </p:spPr>
        <p:txBody>
          <a:bodyPr/>
          <a:lstStyle/>
          <a:p>
            <a:r>
              <a:rPr lang="en-US" sz="2400" b="1" dirty="0" smtClean="0"/>
              <a:t>Viewing Attachments</a:t>
            </a:r>
            <a:endParaRPr lang="en-US" sz="2400" b="1"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9</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2300" y="1033181"/>
            <a:ext cx="3867912" cy="4005072"/>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Select the ES Note Editor app to open the service bulletin. </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To close the attachment and return to the </a:t>
            </a:r>
            <a:r>
              <a:rPr lang="en-US" sz="1600" dirty="0" err="1" smtClean="0">
                <a:solidFill>
                  <a:schemeClr val="tx1"/>
                </a:solidFill>
              </a:rPr>
              <a:t>Astea</a:t>
            </a:r>
            <a:r>
              <a:rPr lang="en-US" sz="1600" dirty="0" smtClean="0">
                <a:solidFill>
                  <a:schemeClr val="tx1"/>
                </a:solidFill>
              </a:rPr>
              <a:t> application, select the phone’s </a:t>
            </a:r>
            <a:r>
              <a:rPr lang="en-US" sz="1600" b="1" dirty="0" smtClean="0">
                <a:solidFill>
                  <a:schemeClr val="tx1"/>
                </a:solidFill>
              </a:rPr>
              <a:t>Back</a:t>
            </a:r>
            <a:r>
              <a:rPr lang="en-US" sz="1600" dirty="0" smtClean="0">
                <a:solidFill>
                  <a:schemeClr val="tx1"/>
                </a:solidFill>
              </a:rPr>
              <a:t> button.</a:t>
            </a: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p:txBody>
      </p:sp>
      <p:pic>
        <p:nvPicPr>
          <p:cNvPr id="1026" name="Picture 2"/>
          <p:cNvPicPr>
            <a:picLocks noChangeArrowheads="1"/>
          </p:cNvPicPr>
          <p:nvPr/>
        </p:nvPicPr>
        <p:blipFill>
          <a:blip r:embed="rId2"/>
          <a:srcRect/>
          <a:stretch>
            <a:fillRect/>
          </a:stretch>
        </p:blipFill>
        <p:spPr bwMode="auto">
          <a:xfrm>
            <a:off x="5413248" y="1033272"/>
            <a:ext cx="3008376" cy="5330952"/>
          </a:xfrm>
          <a:prstGeom prst="rect">
            <a:avLst/>
          </a:prstGeom>
          <a:noFill/>
          <a:ln w="9525">
            <a:solidFill>
              <a:schemeClr val="tx1"/>
            </a:solidFill>
            <a:miter lim="800000"/>
            <a:headEnd/>
            <a:tailEnd/>
          </a:ln>
          <a:effectLst/>
        </p:spPr>
      </p:pic>
      <p:sp>
        <p:nvSpPr>
          <p:cNvPr id="15" name="Action Button: Custom 14">
            <a:hlinkClick r:id="" action="ppaction://hlinkshowjump?jump=previousslide" highlightClick="1"/>
          </p:cNvPr>
          <p:cNvSpPr>
            <a:spLocks/>
          </p:cNvSpPr>
          <p:nvPr/>
        </p:nvSpPr>
        <p:spPr>
          <a:xfrm>
            <a:off x="271339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6" name="Action Button: Custom 15">
            <a:hlinkClick r:id="" action="ppaction://hlinkshowjump?jump=nextslide" highlightClick="1"/>
          </p:cNvPr>
          <p:cNvSpPr>
            <a:spLocks/>
          </p:cNvSpPr>
          <p:nvPr/>
        </p:nvSpPr>
        <p:spPr>
          <a:xfrm>
            <a:off x="4709508"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050421"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8" name="Action Button: Custom 17">
            <a:hlinkClick r:id="" action="ppaction://hlinkshowjump?jump=firstslide" highlightClick="1"/>
          </p:cNvPr>
          <p:cNvSpPr>
            <a:spLocks/>
          </p:cNvSpPr>
          <p:nvPr/>
        </p:nvSpPr>
        <p:spPr>
          <a:xfrm>
            <a:off x="338190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SSS_template">
  <a:themeElements>
    <a:clrScheme name="Stanley">
      <a:dk1>
        <a:sysClr val="windowText" lastClr="000000"/>
      </a:dk1>
      <a:lt1>
        <a:sysClr val="window" lastClr="FFFFFF"/>
      </a:lt1>
      <a:dk2>
        <a:srgbClr val="FFDB0A"/>
      </a:dk2>
      <a:lt2>
        <a:srgbClr val="AAAAAA"/>
      </a:lt2>
      <a:accent1>
        <a:srgbClr val="FFDB0A"/>
      </a:accent1>
      <a:accent2>
        <a:srgbClr val="0098C3"/>
      </a:accent2>
      <a:accent3>
        <a:srgbClr val="000000"/>
      </a:accent3>
      <a:accent4>
        <a:srgbClr val="AAAAAA"/>
      </a:accent4>
      <a:accent5>
        <a:srgbClr val="DADADA"/>
      </a:accent5>
      <a:accent6>
        <a:srgbClr val="FFDB0A"/>
      </a:accent6>
      <a:hlink>
        <a:srgbClr val="0098C3"/>
      </a:hlink>
      <a:folHlink>
        <a:srgbClr val="6163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4820A1636C5E4EAC5D9213777AFFB8" ma:contentTypeVersion="0" ma:contentTypeDescription="Create a new document." ma:contentTypeScope="" ma:versionID="d51955efa952827b58521ea7db63f4a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EA8A10-A496-447A-888D-1CE2BD6E84DD}">
  <ds:schemaRefs>
    <ds:schemaRef ds:uri="http://schemas.microsoft.com/sharepoint/v3/contenttype/forms"/>
  </ds:schemaRefs>
</ds:datastoreItem>
</file>

<file path=customXml/itemProps2.xml><?xml version="1.0" encoding="utf-8"?>
<ds:datastoreItem xmlns:ds="http://schemas.openxmlformats.org/officeDocument/2006/customXml" ds:itemID="{6820EAB2-A2A4-4DEB-9537-8C2A372BE3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8420E19-8689-415D-890F-30B8E89C1C6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41681</TotalTime>
  <Words>1297</Words>
  <Application>Microsoft Office PowerPoint</Application>
  <PresentationFormat>On-screen Show (4:3)</PresentationFormat>
  <Paragraphs>215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SSS_template</vt:lpstr>
      <vt:lpstr>What’s Changed: Service Dispatch &amp; Ticket Creation Quick Reference Guide</vt:lpstr>
      <vt:lpstr>What’s Changed</vt:lpstr>
      <vt:lpstr>Viewing Attachments</vt:lpstr>
      <vt:lpstr>Viewing Attachments</vt:lpstr>
      <vt:lpstr>Viewing Attachments</vt:lpstr>
      <vt:lpstr>Viewing Attachments</vt:lpstr>
      <vt:lpstr>Viewing Attachments</vt:lpstr>
      <vt:lpstr>Viewing Attachments</vt:lpstr>
      <vt:lpstr>Viewing Attachments</vt:lpstr>
      <vt:lpstr>Viewing AKA, Fire Group Number, Subscriber Type, Monitoring Status, and Customer Availability</vt:lpstr>
      <vt:lpstr>Viewing AKA, Fire Group Number, Subscriber Type, Monitoring Status, and Customer Availability</vt:lpstr>
      <vt:lpstr>Viewing AKA, Fire Group Number, Subscriber Type, Monitoring Status, and Customer Availability</vt:lpstr>
      <vt:lpstr>Viewing Additional Customer Information</vt:lpstr>
      <vt:lpstr>Viewing Additional Customer Information</vt:lpstr>
      <vt:lpstr>Viewing CID and Panel Information</vt:lpstr>
      <vt:lpstr>Viewing CID and Panel Information</vt:lpstr>
      <vt:lpstr>Viewing CID and Panel Information</vt:lpstr>
      <vt:lpstr>Viewing CID and Panel Information</vt:lpstr>
      <vt:lpstr>Changes to the Parts Pending Process</vt:lpstr>
      <vt:lpstr>Changes to the Parts Pending Process</vt:lpstr>
      <vt:lpstr>Changes to the Parts Pending Process</vt:lpstr>
      <vt:lpstr>Changes to the Parts Pending Process</vt:lpstr>
      <vt:lpstr>Changes to the Parts Pending Process</vt:lpstr>
      <vt:lpstr>Changes to the Parts Pending Process</vt:lpstr>
      <vt:lpstr>Changes to the Parts Pending Process</vt:lpstr>
      <vt:lpstr>Changes to the Parts Pending Process</vt:lpstr>
      <vt:lpstr>Changes to the Parts Pending Process</vt:lpstr>
      <vt:lpstr>Changes to the Parts Pending Process</vt:lpstr>
    </vt:vector>
  </TitlesOfParts>
  <Company>Stanley Black &amp; Decker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kap0223</dc:creator>
  <cp:lastModifiedBy>exf1216</cp:lastModifiedBy>
  <cp:revision>573</cp:revision>
  <dcterms:created xsi:type="dcterms:W3CDTF">2013-06-25T20:05:35Z</dcterms:created>
  <dcterms:modified xsi:type="dcterms:W3CDTF">2015-08-03T13:35:26Z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0x010100074820A1636C5E4EAC5D9213777AFFB8</vt:lpwstr>
  </property>
</Properties>
</file>