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28"/>
  </p:handoutMasterIdLst>
  <p:sldIdLst>
    <p:sldId id="257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67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7C3"/>
    <a:srgbClr val="6699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54" autoAdjust="0"/>
  </p:normalViewPr>
  <p:slideViewPr>
    <p:cSldViewPr snapToGrid="0" snapToObjects="1">
      <p:cViewPr varScale="1">
        <p:scale>
          <a:sx n="117" d="100"/>
          <a:sy n="117" d="100"/>
        </p:scale>
        <p:origin x="-828" y="-108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6282"/>
            <a:ext cx="7772400" cy="683403"/>
          </a:xfrm>
        </p:spPr>
        <p:txBody>
          <a:bodyPr/>
          <a:lstStyle/>
          <a:p>
            <a:r>
              <a:rPr lang="en-US" sz="3600" dirty="0" smtClean="0"/>
              <a:t>Astea Mobile App Training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7386"/>
            <a:ext cx="6400800" cy="1752600"/>
          </a:xfrm>
        </p:spPr>
        <p:txBody>
          <a:bodyPr/>
          <a:lstStyle/>
          <a:p>
            <a:r>
              <a:rPr lang="en-US" dirty="0" smtClean="0"/>
              <a:t>Using a Preventative Maintenance/Inspection Checklist 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_2014-06-11-16-22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1" y="1007225"/>
            <a:ext cx="3023880" cy="5375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 new checklist activity of ‘STANLEY Traditional Intrusion Checklist’ has been created with a status of Open.  This status indicates the checklist is not complete.  When completed, the checklist will have a status of Fulfilled.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next section of this training will cover how to complete (Fulfill) the checklist.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Activity ETA, Name or Status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Do Not Click the Orange Arrow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665000" y="2471456"/>
            <a:ext cx="2657128" cy="447675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5662921" y="2486024"/>
            <a:ext cx="2657128" cy="447675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_2014-06-11-16-22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2" y="1007225"/>
            <a:ext cx="3023880" cy="5375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Clicking on the Activity ETA, Name or Status opens the Activity Shortcut Menu.  You must start work on the checklist to complete it.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Start Work button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6733963" y="4222932"/>
            <a:ext cx="773815" cy="324972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6731884" y="4237500"/>
            <a:ext cx="773815" cy="324972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_2014-06-11-16-22-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2" y="1007225"/>
            <a:ext cx="3023880" cy="5375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Once you have started the checklist activity the activity status has updated to ‘Start’.  Once the activity is started, you may complete the checklist within the Astea Mobile App. 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600324" y="2038350"/>
            <a:ext cx="814697" cy="304800"/>
          </a:xfrm>
          <a:prstGeom prst="wedgeRoundRectCallout">
            <a:avLst>
              <a:gd name="adj1" fmla="val 85771"/>
              <a:gd name="adj2" fmla="val 108868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0"/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Status Update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Checklist button</a:t>
            </a:r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517054" y="4220202"/>
            <a:ext cx="741387" cy="352423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7514975" y="4234770"/>
            <a:ext cx="741387" cy="352423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_2014-06-11-16-22-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2" y="1007224"/>
            <a:ext cx="3023877" cy="5375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Once you have clicked the checklist button, a summary of all questions on the checklist is displayed.  </a:t>
            </a: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Astea Mobile App defaults the answers to all questions as Pass.  However, if any section failed during your inspection you will need to update the Status to Fail.  </a:t>
            </a: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Each question must be reviewed.  To review the question and validate the correct answer click on the Orange Arrow next to the first question.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Orange Arrow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8285147" y="1810871"/>
            <a:ext cx="300861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8283068" y="1825439"/>
            <a:ext cx="300861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_2014-06-11-16-22-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3" y="1007224"/>
            <a:ext cx="3023878" cy="537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The details of the question are displayed along with the option to change the answer from pass to fail. </a:t>
            </a:r>
          </a:p>
          <a:p>
            <a:pPr>
              <a:spcAft>
                <a:spcPts val="6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To change the answer from pass to fail you must update the Result* field.  Click on the drop down arrow in the Result* field to change the question status.  Results can be:</a:t>
            </a:r>
          </a:p>
          <a:p>
            <a:pPr marL="0" lvl="1">
              <a:spcAft>
                <a:spcPts val="6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  Complete-No Issues Noted (Pass)</a:t>
            </a:r>
          </a:p>
          <a:p>
            <a:pPr marL="0" lvl="1">
              <a:spcAft>
                <a:spcPts val="6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  Complete-Issues Noted (Fail)</a:t>
            </a:r>
          </a:p>
          <a:p>
            <a:pPr marL="0" lvl="1">
              <a:spcAft>
                <a:spcPts val="6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  Not Applicable (Fail) </a:t>
            </a:r>
          </a:p>
          <a:p>
            <a:pPr>
              <a:spcAft>
                <a:spcPts val="6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For this training we will assume all inspections pass and updates are not necessary.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719829" y="3990975"/>
            <a:ext cx="1125257" cy="304800"/>
          </a:xfrm>
          <a:prstGeom prst="wedgeRoundRectCallout">
            <a:avLst>
              <a:gd name="adj1" fmla="val 4319"/>
              <a:gd name="adj2" fmla="val -108333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Click here to change the result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right facing arrow in the footer to advance to the next question</a:t>
            </a:r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8315012" y="6005609"/>
            <a:ext cx="279581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hlinkClick r:id="" action="ppaction://hlinkshowjump?jump=nextslide"/>
          </p:cNvPr>
          <p:cNvSpPr/>
          <p:nvPr/>
        </p:nvSpPr>
        <p:spPr>
          <a:xfrm>
            <a:off x="8312933" y="6020177"/>
            <a:ext cx="279581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_2014-06-11-16-23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4" y="1007224"/>
            <a:ext cx="3023876" cy="5375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Review all questions in the checklist and confirm the default results or update as necessary.  The last question on each checklist is not defaulted and you must enter an answer.  </a:t>
            </a: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last question confirms you have reviewed each question and confirmed all results are accurate.  </a:t>
            </a: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Update the Result* field to complete this question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575036" y="1495425"/>
            <a:ext cx="814697" cy="304800"/>
          </a:xfrm>
          <a:prstGeom prst="wedgeRoundRectCallout">
            <a:avLst>
              <a:gd name="adj1" fmla="val -63187"/>
              <a:gd name="adj2" fmla="val 82292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0"/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Last question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drop down arrow in the Result* field</a:t>
            </a:r>
          </a:p>
        </p:txBody>
      </p:sp>
      <p:sp>
        <p:nvSpPr>
          <p:cNvPr id="23" name="Rounded Rectangle 22">
            <a:hlinkClick r:id="" action="ppaction://hlinkshowjump?jump=nextslide"/>
          </p:cNvPr>
          <p:cNvSpPr/>
          <p:nvPr/>
        </p:nvSpPr>
        <p:spPr>
          <a:xfrm>
            <a:off x="8219097" y="3553385"/>
            <a:ext cx="291363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8217018" y="3567953"/>
            <a:ext cx="291363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_2014-06-11-16-23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5" y="1007224"/>
            <a:ext cx="3023876" cy="5375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Yes is the only option for the question and is the default selection.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Done button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8166752" y="4596266"/>
            <a:ext cx="462610" cy="29583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8164673" y="4610834"/>
            <a:ext cx="462610" cy="29583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_2014-06-11-16-23-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6" y="1007223"/>
            <a:ext cx="3015128" cy="5360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Click on the right arrow in the footer to complete the checklist questions.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right arrow in the footer</a:t>
            </a:r>
          </a:p>
        </p:txBody>
      </p:sp>
      <p:sp>
        <p:nvSpPr>
          <p:cNvPr id="23" name="Rounded Rectangle 22">
            <a:hlinkClick r:id="" action="ppaction://hlinkshowjump?jump=nextslide"/>
          </p:cNvPr>
          <p:cNvSpPr/>
          <p:nvPr/>
        </p:nvSpPr>
        <p:spPr>
          <a:xfrm>
            <a:off x="8315012" y="6005609"/>
            <a:ext cx="279581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8312933" y="6020177"/>
            <a:ext cx="279581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_2014-06-11-16-23-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6" y="1007223"/>
            <a:ext cx="3015128" cy="5360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Confirm your results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</a:t>
            </a:r>
            <a:r>
              <a:rPr lang="en-US" sz="1200" b="1" dirty="0" smtClean="0">
                <a:solidFill>
                  <a:schemeClr val="tx1"/>
                </a:solidFill>
              </a:rPr>
              <a:t>on the Yes button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6473454" y="3973339"/>
            <a:ext cx="682542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6471375" y="3987907"/>
            <a:ext cx="682542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_2014-06-11-16-24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27" y="1007222"/>
            <a:ext cx="3015128" cy="5360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Once completed, stop work on the checklist activity.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the Stop Work button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6738746" y="4220230"/>
            <a:ext cx="735206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6736667" y="4234798"/>
            <a:ext cx="735206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28407"/>
            <a:ext cx="3863788" cy="51530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Module Overview</a:t>
            </a:r>
          </a:p>
          <a:p>
            <a:pPr>
              <a:spcAft>
                <a:spcPts val="600"/>
              </a:spcAft>
              <a:buNone/>
            </a:pPr>
            <a:r>
              <a:rPr lang="en-US" sz="1450" dirty="0" smtClean="0">
                <a:solidFill>
                  <a:schemeClr val="tx1"/>
                </a:solidFill>
              </a:rPr>
              <a:t>In this module you will learn how to add a preventative maintenance/inspection checklist to a service request in the Astea Mobile App.  </a:t>
            </a:r>
          </a:p>
          <a:p>
            <a:pPr>
              <a:spcAft>
                <a:spcPts val="600"/>
              </a:spcAft>
              <a:buNone/>
            </a:pPr>
            <a:r>
              <a:rPr lang="en-US" sz="1450" dirty="0" smtClean="0">
                <a:solidFill>
                  <a:schemeClr val="tx1"/>
                </a:solidFill>
              </a:rPr>
              <a:t>The Astea Mobile App allows you to electronically complete 5 different preventative maintenance/inspection checklists.  </a:t>
            </a:r>
          </a:p>
          <a:p>
            <a:pPr>
              <a:buNone/>
            </a:pPr>
            <a:r>
              <a:rPr lang="en-US" sz="1450" dirty="0" smtClean="0">
                <a:solidFill>
                  <a:schemeClr val="tx1"/>
                </a:solidFill>
              </a:rPr>
              <a:t>The checklists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tx1"/>
                </a:solidFill>
              </a:rPr>
              <a:t>  Sonitrol Audio Intrusion</a:t>
            </a:r>
          </a:p>
          <a:p>
            <a:pPr lvl="1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tx1"/>
                </a:solidFill>
              </a:rPr>
              <a:t>  STANLEY Access Control</a:t>
            </a:r>
          </a:p>
          <a:p>
            <a:pPr lvl="1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tx1"/>
                </a:solidFill>
              </a:rPr>
              <a:t>  STANLEY Traditional Intrusion</a:t>
            </a:r>
          </a:p>
          <a:p>
            <a:pPr lvl="1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tx1"/>
                </a:solidFill>
              </a:rPr>
              <a:t>  STANLEY UL Inspection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tx1"/>
                </a:solidFill>
              </a:rPr>
              <a:t>  STANLEY Video </a:t>
            </a:r>
          </a:p>
          <a:p>
            <a:pPr>
              <a:spcAft>
                <a:spcPts val="600"/>
              </a:spcAft>
            </a:pPr>
            <a:r>
              <a:rPr lang="en-US" sz="1450" dirty="0" smtClean="0">
                <a:solidFill>
                  <a:schemeClr val="tx1"/>
                </a:solidFill>
              </a:rPr>
              <a:t>Checklists completed within the Astea Mobile App will be attached to the PDF Service Ticket e-mailed to the customer.  All other checklists must be completed </a:t>
            </a:r>
            <a:r>
              <a:rPr lang="en-US" sz="1450" b="1" dirty="0" smtClean="0">
                <a:solidFill>
                  <a:schemeClr val="tx1"/>
                </a:solidFill>
              </a:rPr>
              <a:t>manually (Paper) </a:t>
            </a:r>
            <a:r>
              <a:rPr lang="en-US" sz="1450" dirty="0" smtClean="0">
                <a:solidFill>
                  <a:schemeClr val="tx1"/>
                </a:solidFill>
              </a:rPr>
              <a:t>outside of the Astea Mobile App.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creenshot_2014-06-11-16-10-20.png"/>
          <p:cNvPicPr>
            <a:picLocks noChangeAspect="1"/>
          </p:cNvPicPr>
          <p:nvPr/>
        </p:nvPicPr>
        <p:blipFill>
          <a:blip r:embed="rId2"/>
          <a:srcRect l="3987" t="32418" r="67894" b="39347"/>
          <a:stretch>
            <a:fillRect/>
          </a:stretch>
        </p:blipFill>
        <p:spPr>
          <a:xfrm>
            <a:off x="5710517" y="928407"/>
            <a:ext cx="2976283" cy="5313032"/>
          </a:xfrm>
          <a:prstGeom prst="rect">
            <a:avLst/>
          </a:prstGeom>
        </p:spPr>
      </p:pic>
      <p:sp>
        <p:nvSpPr>
          <p:cNvPr id="9" name="Action Button: Custom 8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_2014-06-11-16-24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7" y="1005732"/>
            <a:ext cx="3004367" cy="5341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Resolve the activity.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the Save icon in the footer</a:t>
            </a: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7609198" y="5977034"/>
            <a:ext cx="279581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/>
          <p:nvPr/>
        </p:nvSpPr>
        <p:spPr>
          <a:xfrm>
            <a:off x="7607119" y="5991602"/>
            <a:ext cx="279581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_2014-06-11-16-24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7" y="1016186"/>
            <a:ext cx="3004367" cy="5341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checklist is complete.  Note the status of the checklist activity has changed from </a:t>
            </a:r>
            <a:r>
              <a:rPr lang="en-US" sz="1600" b="1" dirty="0" smtClean="0">
                <a:solidFill>
                  <a:schemeClr val="tx1"/>
                </a:solidFill>
              </a:rPr>
              <a:t>Open</a:t>
            </a:r>
            <a:r>
              <a:rPr lang="en-US" sz="1600" dirty="0" smtClean="0">
                <a:solidFill>
                  <a:schemeClr val="tx1"/>
                </a:solidFill>
              </a:rPr>
              <a:t> to </a:t>
            </a:r>
            <a:r>
              <a:rPr lang="en-US" sz="1600" b="1" dirty="0" smtClean="0">
                <a:solidFill>
                  <a:schemeClr val="tx1"/>
                </a:solidFill>
              </a:rPr>
              <a:t>Fulfilled</a:t>
            </a:r>
            <a:r>
              <a:rPr lang="en-US" sz="1600" dirty="0" smtClean="0">
                <a:solidFill>
                  <a:schemeClr val="tx1"/>
                </a:solidFill>
              </a:rPr>
              <a:t>.  The checklist, with your results will be attached to the PDF service ticket e-mailed to the customer.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This concludes this module.  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763604" y="2038350"/>
            <a:ext cx="814697" cy="304800"/>
          </a:xfrm>
          <a:prstGeom prst="wedgeRoundRectCallout">
            <a:avLst>
              <a:gd name="adj1" fmla="val 71600"/>
              <a:gd name="adj2" fmla="val 113990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0"/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Status Update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3" name="Action Button: Custom 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97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_2014-06-11-16-12-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0" y="995083"/>
            <a:ext cx="3026431" cy="5380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Astea Mobile App utilizes checklists within the Activities tab.  A checklist activity must be added to use the electronic checklist functionality within the Astea Mobile App.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use a checklist within the Astea Mobile App navigate to the Activities tab.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Activities tab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365708" y="1537447"/>
            <a:ext cx="868678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365708" y="1537447"/>
            <a:ext cx="868678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shot_2014-06-11-16-20-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20" y="995083"/>
            <a:ext cx="3026431" cy="5380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 new activity must be created to add a checklist.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Add Item Icon in the footer</a:t>
            </a:r>
          </a:p>
        </p:txBody>
      </p:sp>
      <p:sp>
        <p:nvSpPr>
          <p:cNvPr id="30" name="Rounded Rectangle 2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000875" y="6019550"/>
            <a:ext cx="342900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000875" y="6035172"/>
            <a:ext cx="342900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_2014-06-11-16-21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0" y="995082"/>
            <a:ext cx="3026431" cy="5380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add a checklist, select the checklist type in the Activities* section.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84276" y="1999126"/>
            <a:ext cx="337877" cy="295836"/>
          </a:xfrm>
          <a:prstGeom prst="roundRect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drop down arrow in the Activities* field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8182197" y="2004169"/>
            <a:ext cx="337877" cy="29583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Select the STANLEY Traditional Intrusion Checklist</a:t>
            </a:r>
          </a:p>
        </p:txBody>
      </p:sp>
      <p:pic>
        <p:nvPicPr>
          <p:cNvPr id="12" name="Picture 11" descr="Screenshot_2014-06-11-16-21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0" y="995083"/>
            <a:ext cx="3026431" cy="5380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To add a checklist, select the checklist type in the Activities* section.</a:t>
            </a:r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5867189" y="2614332"/>
            <a:ext cx="2288290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5865110" y="2628900"/>
            <a:ext cx="2288290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drop down arrow in the ETA* field</a:t>
            </a:r>
          </a:p>
        </p:txBody>
      </p:sp>
      <p:pic>
        <p:nvPicPr>
          <p:cNvPr id="11" name="Picture 10" descr="Screenshot_2014-06-11-16-21-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0" y="995082"/>
            <a:ext cx="3026431" cy="5380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Any new Activity must have an ETA set.  The ETA is a required field in the Astea Mobile App but is not used by Stanley CSS.  Always enter the current date and time. </a:t>
            </a:r>
          </a:p>
        </p:txBody>
      </p:sp>
      <p:sp>
        <p:nvSpPr>
          <p:cNvPr id="16" name="Rounded Rectangle 15">
            <a:hlinkClick r:id="" action="ppaction://hlinkshowjump?jump=nextslide"/>
          </p:cNvPr>
          <p:cNvSpPr/>
          <p:nvPr/>
        </p:nvSpPr>
        <p:spPr>
          <a:xfrm>
            <a:off x="8184276" y="2312887"/>
            <a:ext cx="337877" cy="29583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8182197" y="2327455"/>
            <a:ext cx="337877" cy="29583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_2014-06-11-16-21-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0" y="995081"/>
            <a:ext cx="3026431" cy="5380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Astea Mobile App defaults the ETA to the current date and time (highlighted).  Always use the default date and time.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the Done button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8153300" y="4584425"/>
            <a:ext cx="483779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8151221" y="4598993"/>
            <a:ext cx="483779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shot_2014-06-11-16-21-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0" y="995082"/>
            <a:ext cx="3023879" cy="5375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Preventative Maintenance/Inspection Checklist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apply the checklist to the service request you must save the new activity.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the Save icon in the footer</a:t>
            </a:r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615420" y="6005609"/>
            <a:ext cx="301934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7613341" y="6020177"/>
            <a:ext cx="301934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ley">
    <a:dk1>
      <a:sysClr val="windowText" lastClr="000000"/>
    </a:dk1>
    <a:lt1>
      <a:sysClr val="window" lastClr="FFFFFF"/>
    </a:lt1>
    <a:dk2>
      <a:srgbClr val="FFDB0A"/>
    </a:dk2>
    <a:lt2>
      <a:srgbClr val="AAAAAA"/>
    </a:lt2>
    <a:accent1>
      <a:srgbClr val="FFDB0A"/>
    </a:accent1>
    <a:accent2>
      <a:srgbClr val="0098C3"/>
    </a:accent2>
    <a:accent3>
      <a:srgbClr val="000000"/>
    </a:accent3>
    <a:accent4>
      <a:srgbClr val="AAAAAA"/>
    </a:accent4>
    <a:accent5>
      <a:srgbClr val="DADADA"/>
    </a:accent5>
    <a:accent6>
      <a:srgbClr val="FFDB0A"/>
    </a:accent6>
    <a:hlink>
      <a:srgbClr val="0098C3"/>
    </a:hlink>
    <a:folHlink>
      <a:srgbClr val="616365"/>
    </a:folHlink>
  </a:clrScheme>
</a:themeOverride>
</file>

<file path=ppt/theme/themeOverride2.xml><?xml version="1.0" encoding="utf-8"?>
<a:themeOverride xmlns:a="http://schemas.openxmlformats.org/drawingml/2006/main">
  <a:clrScheme name="Stanley">
    <a:dk1>
      <a:sysClr val="windowText" lastClr="000000"/>
    </a:dk1>
    <a:lt1>
      <a:sysClr val="window" lastClr="FFFFFF"/>
    </a:lt1>
    <a:dk2>
      <a:srgbClr val="FFDB0A"/>
    </a:dk2>
    <a:lt2>
      <a:srgbClr val="AAAAAA"/>
    </a:lt2>
    <a:accent1>
      <a:srgbClr val="FFDB0A"/>
    </a:accent1>
    <a:accent2>
      <a:srgbClr val="0098C3"/>
    </a:accent2>
    <a:accent3>
      <a:srgbClr val="000000"/>
    </a:accent3>
    <a:accent4>
      <a:srgbClr val="AAAAAA"/>
    </a:accent4>
    <a:accent5>
      <a:srgbClr val="DADADA"/>
    </a:accent5>
    <a:accent6>
      <a:srgbClr val="FFDB0A"/>
    </a:accent6>
    <a:hlink>
      <a:srgbClr val="0098C3"/>
    </a:hlink>
    <a:folHlink>
      <a:srgbClr val="616365"/>
    </a:folHlink>
  </a:clrScheme>
</a:themeOverride>
</file>

<file path=ppt/theme/themeOverride3.xml><?xml version="1.0" encoding="utf-8"?>
<a:themeOverride xmlns:a="http://schemas.openxmlformats.org/drawingml/2006/main">
  <a:clrScheme name="Stanley">
    <a:dk1>
      <a:sysClr val="windowText" lastClr="000000"/>
    </a:dk1>
    <a:lt1>
      <a:sysClr val="window" lastClr="FFFFFF"/>
    </a:lt1>
    <a:dk2>
      <a:srgbClr val="FFDB0A"/>
    </a:dk2>
    <a:lt2>
      <a:srgbClr val="AAAAAA"/>
    </a:lt2>
    <a:accent1>
      <a:srgbClr val="FFDB0A"/>
    </a:accent1>
    <a:accent2>
      <a:srgbClr val="0098C3"/>
    </a:accent2>
    <a:accent3>
      <a:srgbClr val="000000"/>
    </a:accent3>
    <a:accent4>
      <a:srgbClr val="AAAAAA"/>
    </a:accent4>
    <a:accent5>
      <a:srgbClr val="DADADA"/>
    </a:accent5>
    <a:accent6>
      <a:srgbClr val="FFDB0A"/>
    </a:accent6>
    <a:hlink>
      <a:srgbClr val="0098C3"/>
    </a:hlink>
    <a:folHlink>
      <a:srgbClr val="61636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820A1636C5E4EAC5D9213777AFFB8" ma:contentTypeVersion="0" ma:contentTypeDescription="Create a new document." ma:contentTypeScope="" ma:versionID="d51955efa952827b58521ea7db63f4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20EAB2-A2A4-4DEB-9537-8C2A372BE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420E19-8689-415D-890F-30B8E89C1C6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22727</TotalTime>
  <Words>1088</Words>
  <Application>Microsoft Office PowerPoint</Application>
  <PresentationFormat>On-screen Show (4:3)</PresentationFormat>
  <Paragraphs>220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SSS_template</vt:lpstr>
      <vt:lpstr>Astea Mobile App Training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Preventative Maintenance/Inspection Checklist</vt:lpstr>
      <vt:lpstr>Slide 22</vt:lpstr>
      <vt:lpstr>Slide 23</vt:lpstr>
    </vt:vector>
  </TitlesOfParts>
  <Company>Stanley Black &amp; Decker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kap0223</dc:creator>
  <cp:lastModifiedBy>BTB0318A</cp:lastModifiedBy>
  <cp:revision>38</cp:revision>
  <dcterms:created xsi:type="dcterms:W3CDTF">2013-06-25T20:05:35Z</dcterms:created>
  <dcterms:modified xsi:type="dcterms:W3CDTF">2014-06-30T13:16:38Z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0x010100074820A1636C5E4EAC5D9213777AFFB8</vt:lpwstr>
  </property>
</Properties>
</file>