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16"/>
  </p:handoutMasterIdLst>
  <p:sldIdLst>
    <p:sldId id="257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4" autoAdjust="0"/>
  </p:normalViewPr>
  <p:slideViewPr>
    <p:cSldViewPr snapToGrid="0" snapToObjects="1">
      <p:cViewPr varScale="1">
        <p:scale>
          <a:sx n="77" d="100"/>
          <a:sy n="77" d="100"/>
        </p:scale>
        <p:origin x="-720" y="-84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err="1" smtClean="0"/>
              <a:t>Astea</a:t>
            </a:r>
            <a:r>
              <a:rPr lang="en-US" sz="3600" dirty="0" smtClean="0"/>
              <a:t> Mobile App 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Materials Shipping and Handling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971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Shipping and Handling Charges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28407"/>
            <a:ext cx="3863788" cy="40739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r>
              <a:rPr lang="en-US" sz="1450" dirty="0" smtClean="0">
                <a:solidFill>
                  <a:schemeClr val="tx1"/>
                </a:solidFill>
              </a:rPr>
              <a:t>In this module you will learn how to apply Shipping and Handling charges to a service request. </a:t>
            </a:r>
          </a:p>
          <a:p>
            <a:pPr>
              <a:spcAft>
                <a:spcPts val="600"/>
              </a:spcAft>
              <a:buNone/>
            </a:pPr>
            <a:endParaRPr lang="en-US" sz="145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450" dirty="0" smtClean="0">
                <a:solidFill>
                  <a:schemeClr val="tx1"/>
                </a:solidFill>
              </a:rPr>
              <a:t>In some instances expedited shipping is necessary to meet a customers needs.  If parts were expedited you must add an expedited shipping and handling part to the service request.   </a:t>
            </a:r>
          </a:p>
          <a:p>
            <a:pPr>
              <a:spcAft>
                <a:spcPts val="600"/>
              </a:spcAft>
              <a:buNone/>
            </a:pPr>
            <a:endParaRPr lang="en-US" sz="145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19" name="Action Button: Custom 18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617028" y="852008"/>
            <a:ext cx="2980944" cy="5312664"/>
            <a:chOff x="5617028" y="852008"/>
            <a:chExt cx="2980944" cy="5312664"/>
          </a:xfrm>
        </p:grpSpPr>
        <p:pic>
          <p:nvPicPr>
            <p:cNvPr id="1026" name="Picture 2"/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17028" y="852008"/>
              <a:ext cx="2980944" cy="531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617028" y="1952356"/>
              <a:ext cx="2980944" cy="6425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 err="1" smtClean="0">
                <a:solidFill>
                  <a:schemeClr val="tx1"/>
                </a:solidFill>
              </a:rPr>
              <a:t>Astea</a:t>
            </a:r>
            <a:r>
              <a:rPr lang="en-US" sz="1600" dirty="0" smtClean="0">
                <a:solidFill>
                  <a:schemeClr val="tx1"/>
                </a:solidFill>
              </a:rPr>
              <a:t> Mobile App’s Shipping and Handling parts are found in the Materials tab.  The Shipping and Handling part must be added to the Materials list with a status of Fulfilled.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add Shipping and Handling charges to a service request navigate to the Materials tab.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Materials tab</a:t>
            </a:r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855689" y="1398389"/>
            <a:ext cx="868678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855689" y="1398389"/>
            <a:ext cx="868678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</p:spPr>
        <p:txBody>
          <a:bodyPr/>
          <a:lstStyle/>
          <a:p>
            <a:r>
              <a:rPr lang="en-US" dirty="0" smtClean="0"/>
              <a:t>Adding Shipping and Handling Charges</a:t>
            </a:r>
            <a:endParaRPr lang="en-US" dirty="0"/>
          </a:p>
        </p:txBody>
      </p:sp>
      <p:sp>
        <p:nvSpPr>
          <p:cNvPr id="16" name="Action Button: Custom 15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617028" y="852008"/>
            <a:ext cx="2980944" cy="5312664"/>
            <a:chOff x="5617028" y="852008"/>
            <a:chExt cx="2980944" cy="5312664"/>
          </a:xfrm>
        </p:grpSpPr>
        <p:pic>
          <p:nvPicPr>
            <p:cNvPr id="20" name="Picture 2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17028" y="852008"/>
              <a:ext cx="2980944" cy="531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5617028" y="1952356"/>
              <a:ext cx="2980944" cy="6425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 part must be created in the Tab to add Shipping and Handling charges.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Add Item Icon in the footer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</p:spPr>
        <p:txBody>
          <a:bodyPr/>
          <a:lstStyle/>
          <a:p>
            <a:r>
              <a:rPr lang="en-US" dirty="0" smtClean="0"/>
              <a:t>Adding Shipping and Handling Charges</a:t>
            </a:r>
            <a:endParaRPr lang="en-US" dirty="0"/>
          </a:p>
        </p:txBody>
      </p:sp>
      <p:sp>
        <p:nvSpPr>
          <p:cNvPr id="31" name="Rounded Rectangle 30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924795" y="5844080"/>
            <a:ext cx="342900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6924795" y="5828458"/>
            <a:ext cx="342900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86426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 part must be created in the Tab to add Shipping and Handling charges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Tip: Make sure to use the Non Stocked tab when searching for parts.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Select the Non Stocked tab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</p:spPr>
        <p:txBody>
          <a:bodyPr/>
          <a:lstStyle/>
          <a:p>
            <a:r>
              <a:rPr lang="en-US" dirty="0" smtClean="0"/>
              <a:t>Adding Shipping and Handling Charges</a:t>
            </a:r>
            <a:endParaRPr lang="en-US" dirty="0"/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245" y="872440"/>
            <a:ext cx="2980944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6977867" y="1426305"/>
            <a:ext cx="1128155" cy="295836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79946" y="1421262"/>
            <a:ext cx="1128155" cy="295836"/>
          </a:xfrm>
          <a:prstGeom prst="roundRect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Select the Ground Shipping and Handling part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 list of the most commonly used parts is displayed in the Search feature including miscellaneous parts and Shipping and Handling charge options. The Options include: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Shipping and Handling – Ground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Shipping Handling – 3 Day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Shipping and Handling – 2 Day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Shipping and Handling – Next Day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</p:spPr>
        <p:txBody>
          <a:bodyPr/>
          <a:lstStyle/>
          <a:p>
            <a:r>
              <a:rPr lang="en-US" dirty="0" smtClean="0"/>
              <a:t>Adding Shipping and Handling Charges</a:t>
            </a:r>
            <a:endParaRPr lang="en-US" dirty="0"/>
          </a:p>
        </p:txBody>
      </p:sp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9925" y="884567"/>
            <a:ext cx="2980944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5645139" y="4985030"/>
            <a:ext cx="2971950" cy="41148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5645139" y="4999598"/>
            <a:ext cx="2971950" cy="41148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5" name="Action Button: Custom 24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Post button to add the charge to the ticket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 text box opens up and information about the charge is displayed. Post this charge to the ticket.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</p:spPr>
        <p:txBody>
          <a:bodyPr/>
          <a:lstStyle/>
          <a:p>
            <a:r>
              <a:rPr lang="en-US" dirty="0" smtClean="0"/>
              <a:t>Adding Shipping and Handling Charges</a:t>
            </a:r>
            <a:endParaRPr lang="en-US" dirty="0"/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35" y="873371"/>
            <a:ext cx="2980944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704560" y="4962200"/>
            <a:ext cx="777240" cy="3200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" action="ppaction://hlinkshowjump?jump=nextslide"/>
          </p:cNvPr>
          <p:cNvSpPr/>
          <p:nvPr/>
        </p:nvSpPr>
        <p:spPr>
          <a:xfrm>
            <a:off x="7706639" y="4947632"/>
            <a:ext cx="777240" cy="3200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charge displays on the application as being Fulfilled. This must be saved to add this charge to the ticket.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Save Item Icon in the footer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</p:spPr>
        <p:txBody>
          <a:bodyPr/>
          <a:lstStyle/>
          <a:p>
            <a:r>
              <a:rPr lang="en-US" dirty="0" smtClean="0"/>
              <a:t>Adding Shipping and Handling Charges</a:t>
            </a:r>
            <a:endParaRPr lang="en-US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1661" y="891153"/>
            <a:ext cx="2980944" cy="53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7351011" y="5877104"/>
            <a:ext cx="390735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353090" y="5862536"/>
            <a:ext cx="390735" cy="3104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charge is applied to the ticket showing as fulfilled.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</p:spPr>
        <p:txBody>
          <a:bodyPr/>
          <a:lstStyle/>
          <a:p>
            <a:r>
              <a:rPr lang="en-US" dirty="0" smtClean="0"/>
              <a:t>Adding Shipping and Handling Charges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8" name="Action Button: Custom 17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468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ley">
    <a:dk1>
      <a:sysClr val="windowText" lastClr="000000"/>
    </a:dk1>
    <a:lt1>
      <a:sysClr val="window" lastClr="FFFFFF"/>
    </a:lt1>
    <a:dk2>
      <a:srgbClr val="FFDB0A"/>
    </a:dk2>
    <a:lt2>
      <a:srgbClr val="AAAAAA"/>
    </a:lt2>
    <a:accent1>
      <a:srgbClr val="FFDB0A"/>
    </a:accent1>
    <a:accent2>
      <a:srgbClr val="0098C3"/>
    </a:accent2>
    <a:accent3>
      <a:srgbClr val="000000"/>
    </a:accent3>
    <a:accent4>
      <a:srgbClr val="AAAAAA"/>
    </a:accent4>
    <a:accent5>
      <a:srgbClr val="DADADA"/>
    </a:accent5>
    <a:accent6>
      <a:srgbClr val="FFDB0A"/>
    </a:accent6>
    <a:hlink>
      <a:srgbClr val="0098C3"/>
    </a:hlink>
    <a:folHlink>
      <a:srgbClr val="61636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7F7A72E187244BBC1446BC60734B6" ma:contentTypeVersion="0" ma:contentTypeDescription="Create a new document." ma:contentTypeScope="" ma:versionID="a49626021f8da9616b26f16fe4fabf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8F8016-19F3-40B6-B3EF-23F234323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420E19-8689-415D-890F-30B8E89C1C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25508</TotalTime>
  <Words>437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SSS_template</vt:lpstr>
      <vt:lpstr>Astea Mobile App Training</vt:lpstr>
      <vt:lpstr>Adding Shipping and Handling Charges</vt:lpstr>
      <vt:lpstr>Adding Shipping and Handling Charges</vt:lpstr>
      <vt:lpstr>Adding Shipping and Handling Charges</vt:lpstr>
      <vt:lpstr>Adding Shipping and Handling Charges</vt:lpstr>
      <vt:lpstr>Adding Shipping and Handling Charges</vt:lpstr>
      <vt:lpstr>Adding Shipping and Handling Charges</vt:lpstr>
      <vt:lpstr>Adding Shipping and Handling Charges</vt:lpstr>
      <vt:lpstr>Adding Shipping and Handling Charges</vt:lpstr>
      <vt:lpstr>Slide 10</vt:lpstr>
      <vt:lpstr>Slide 11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Astea Training - Materials - Shipping and Handling Charges</dc:title>
  <dc:creator>kap0223</dc:creator>
  <cp:lastModifiedBy>exf1216</cp:lastModifiedBy>
  <cp:revision>66</cp:revision>
  <dcterms:created xsi:type="dcterms:W3CDTF">2013-06-25T20:05:35Z</dcterms:created>
  <dcterms:modified xsi:type="dcterms:W3CDTF">2016-02-11T18:39:23Z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0x0101008597F7A72E187244BBC1446BC60734B6</vt:lpwstr>
  </property>
</Properties>
</file>