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handoutMasterIdLst>
    <p:handoutMasterId r:id="rId34"/>
  </p:handoutMasterIdLst>
  <p:sldIdLst>
    <p:sldId id="257" r:id="rId5"/>
    <p:sldId id="283" r:id="rId6"/>
    <p:sldId id="284" r:id="rId7"/>
    <p:sldId id="285" r:id="rId8"/>
    <p:sldId id="286" r:id="rId9"/>
    <p:sldId id="287" r:id="rId10"/>
    <p:sldId id="288" r:id="rId11"/>
    <p:sldId id="305" r:id="rId12"/>
    <p:sldId id="307" r:id="rId13"/>
    <p:sldId id="291" r:id="rId14"/>
    <p:sldId id="309" r:id="rId15"/>
    <p:sldId id="310" r:id="rId16"/>
    <p:sldId id="311" r:id="rId17"/>
    <p:sldId id="313" r:id="rId18"/>
    <p:sldId id="306" r:id="rId19"/>
    <p:sldId id="329" r:id="rId20"/>
    <p:sldId id="316" r:id="rId21"/>
    <p:sldId id="317" r:id="rId22"/>
    <p:sldId id="318" r:id="rId23"/>
    <p:sldId id="319" r:id="rId24"/>
    <p:sldId id="321" r:id="rId25"/>
    <p:sldId id="322" r:id="rId26"/>
    <p:sldId id="324" r:id="rId27"/>
    <p:sldId id="325" r:id="rId28"/>
    <p:sldId id="326" r:id="rId29"/>
    <p:sldId id="327" r:id="rId30"/>
    <p:sldId id="315" r:id="rId31"/>
    <p:sldId id="333" r:id="rId32"/>
    <p:sldId id="33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97C3"/>
    <a:srgbClr val="6699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9832" autoAdjust="0"/>
  </p:normalViewPr>
  <p:slideViewPr>
    <p:cSldViewPr snapToGrid="0" snapToObjects="1">
      <p:cViewPr varScale="1">
        <p:scale>
          <a:sx n="77" d="100"/>
          <a:sy n="77" d="100"/>
        </p:scale>
        <p:origin x="-720" y="-84"/>
      </p:cViewPr>
      <p:guideLst>
        <p:guide orient="horz" pos="4254"/>
        <p:guide pos="28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8D587-28AC-4E9F-A679-930835B6E941}" type="datetimeFigureOut">
              <a:rPr lang="en-US" smtClean="0"/>
              <a:pPr/>
              <a:t>2/11/2016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5B579-385E-4FCC-882E-4A6C54FCA7DB}" type="slidenum">
              <a:rPr lang="en-US" smtClean="0"/>
              <a:pPr/>
              <a:t>‹#›</a:t>
            </a:fld>
            <a:endParaRPr lang="en-US"/>
          </a:p>
        </p:txBody>
      </p:sp>
    </p:spTree>
    <p:extLst>
      <p:ext uri="{BB962C8B-B14F-4D97-AF65-F5344CB8AC3E}">
        <p14:creationId xmlns="" xmlns:p14="http://schemas.microsoft.com/office/powerpoint/2010/main" val="3509303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STN_ppt_cover.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433752"/>
            <a:ext cx="7772400" cy="1225933"/>
          </a:xfrm>
        </p:spPr>
        <p:txBody>
          <a:bodyPr lIns="0" anchor="t" anchorCtr="0">
            <a:no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457200" y="3861176"/>
            <a:ext cx="6400800" cy="1752600"/>
          </a:xfrm>
        </p:spPr>
        <p:txBody>
          <a:bodyPr lIns="0" rIns="0">
            <a:no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SSS_floating.png"/>
          <p:cNvPicPr>
            <a:picLocks noChangeAspect="1"/>
          </p:cNvPicPr>
          <p:nvPr userDrawn="1"/>
        </p:nvPicPr>
        <p:blipFill>
          <a:blip r:embed="rId3"/>
          <a:stretch>
            <a:fillRect/>
          </a:stretch>
        </p:blipFill>
        <p:spPr>
          <a:xfrm>
            <a:off x="470848" y="513669"/>
            <a:ext cx="2913797" cy="886968"/>
          </a:xfrm>
          <a:prstGeom prst="rect">
            <a:avLst/>
          </a:prstGeom>
        </p:spPr>
      </p:pic>
    </p:spTree>
    <p:extLst>
      <p:ext uri="{BB962C8B-B14F-4D97-AF65-F5344CB8AC3E}">
        <p14:creationId xmlns="" xmlns:p14="http://schemas.microsoft.com/office/powerpoint/2010/main" val="1526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Yellow">
    <p:bg>
      <p:bgPr>
        <a:solidFill>
          <a:schemeClr val="tx2"/>
        </a:solidFill>
        <a:effectLst/>
      </p:bgPr>
    </p:bg>
    <p:spTree>
      <p:nvGrpSpPr>
        <p:cNvPr id="1" name=""/>
        <p:cNvGrpSpPr/>
        <p:nvPr/>
      </p:nvGrpSpPr>
      <p:grpSpPr>
        <a:xfrm>
          <a:off x="0" y="0"/>
          <a:ext cx="0" cy="0"/>
          <a:chOff x="0" y="0"/>
          <a:chExt cx="0" cy="0"/>
        </a:xfrm>
      </p:grpSpPr>
      <p:pic>
        <p:nvPicPr>
          <p:cNvPr id="4" name="Picture 3" descr="STN_divider_yellow.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6692" y="2182388"/>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76364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pic>
        <p:nvPicPr>
          <p:cNvPr id="3" name="Picture 2" descr="Cover4_Wh3.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lvl1pPr>
            <a:lvl2pPr marL="457200" indent="0">
              <a:spcBef>
                <a:spcPts val="800"/>
              </a:spcBef>
              <a:spcAft>
                <a:spcPts val="0"/>
              </a:spcAft>
              <a:buNone/>
              <a:defRPr sz="2000"/>
            </a:lvl2pPr>
            <a:lvl3pPr marL="914400" indent="0">
              <a:spcBef>
                <a:spcPts val="800"/>
              </a:spcBef>
              <a:spcAft>
                <a:spcPts val="0"/>
              </a:spcAft>
              <a:buNone/>
              <a:defRPr sz="2000"/>
            </a:lvl3pPr>
            <a:lvl4pPr marL="1371600" indent="0">
              <a:spcBef>
                <a:spcPts val="800"/>
              </a:spcBef>
              <a:spcAft>
                <a:spcPts val="0"/>
              </a:spcAft>
              <a:buNone/>
              <a:defRPr sz="2000"/>
            </a:lvl4pPr>
            <a:lvl5pPr marL="1828800" indent="0">
              <a:spcBef>
                <a:spcPts val="800"/>
              </a:spcBef>
              <a:spcAft>
                <a:spcPts val="0"/>
              </a:spcAft>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339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Black">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6692" y="2185416"/>
            <a:ext cx="7770015" cy="3816081"/>
          </a:xfrm>
        </p:spPr>
        <p:txBody>
          <a:bodyPr/>
          <a:lstStyle>
            <a:lvl1pPr marL="0" indent="0">
              <a:spcBef>
                <a:spcPts val="800"/>
              </a:spcBef>
              <a:spcAft>
                <a:spcPts val="0"/>
              </a:spcAft>
              <a:buNone/>
              <a:defRPr sz="2000">
                <a:solidFill>
                  <a:schemeClr val="bg1"/>
                </a:solidFill>
              </a:defRPr>
            </a:lvl1pPr>
            <a:lvl2pPr marL="457200" indent="0">
              <a:spcBef>
                <a:spcPts val="800"/>
              </a:spcBef>
              <a:spcAft>
                <a:spcPts val="0"/>
              </a:spcAft>
              <a:buNone/>
              <a:defRPr sz="2000">
                <a:solidFill>
                  <a:schemeClr val="bg1"/>
                </a:solidFill>
              </a:defRPr>
            </a:lvl2pPr>
            <a:lvl3pPr marL="914400" indent="0">
              <a:spcBef>
                <a:spcPts val="800"/>
              </a:spcBef>
              <a:spcAft>
                <a:spcPts val="0"/>
              </a:spcAft>
              <a:buNone/>
              <a:defRPr sz="2000">
                <a:solidFill>
                  <a:schemeClr val="bg1"/>
                </a:solidFill>
              </a:defRPr>
            </a:lvl3pPr>
            <a:lvl4pPr marL="1371600" indent="0">
              <a:spcBef>
                <a:spcPts val="800"/>
              </a:spcBef>
              <a:spcAft>
                <a:spcPts val="0"/>
              </a:spcAft>
              <a:buNone/>
              <a:defRPr sz="2000">
                <a:solidFill>
                  <a:schemeClr val="bg1"/>
                </a:solidFill>
              </a:defRPr>
            </a:lvl4pPr>
            <a:lvl5pPr marL="1828800" indent="0">
              <a:spcBef>
                <a:spcPts val="800"/>
              </a:spcBef>
              <a:spcAft>
                <a:spcPts val="0"/>
              </a:spcAft>
              <a:buNone/>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20675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5" name="Picture 4" descr="Cover3_Bk2.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16095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 name="Picture 2" descr="sRGBbackgroun.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213219"/>
            <a:ext cx="7772400" cy="1362075"/>
          </a:xfrm>
        </p:spPr>
        <p:txBody>
          <a:bodyPr anchor="t"/>
          <a:lstStyle>
            <a:lvl1pPr algn="l">
              <a:defRPr sz="4800" b="0" cap="none"/>
            </a:lvl1pPr>
          </a:lstStyle>
          <a:p>
            <a:r>
              <a:rPr lang="en-US" smtClean="0"/>
              <a:t>Click to edit Master title style</a:t>
            </a:r>
            <a:endParaRPr lang="en-US" dirty="0"/>
          </a:p>
        </p:txBody>
      </p:sp>
      <p:pic>
        <p:nvPicPr>
          <p:cNvPr id="4" name="Picture 3" descr="SSS_floating.png"/>
          <p:cNvPicPr>
            <a:picLocks noChangeAspect="1"/>
          </p:cNvPicPr>
          <p:nvPr userDrawn="1"/>
        </p:nvPicPr>
        <p:blipFill>
          <a:blip r:embed="rId3"/>
          <a:stretch>
            <a:fillRect/>
          </a:stretch>
        </p:blipFill>
        <p:spPr>
          <a:xfrm>
            <a:off x="457200" y="6568375"/>
            <a:ext cx="796925" cy="242586"/>
          </a:xfrm>
          <a:prstGeom prst="rect">
            <a:avLst/>
          </a:prstGeom>
        </p:spPr>
      </p:pic>
    </p:spTree>
    <p:extLst>
      <p:ext uri="{BB962C8B-B14F-4D97-AF65-F5344CB8AC3E}">
        <p14:creationId xmlns="" xmlns:p14="http://schemas.microsoft.com/office/powerpoint/2010/main" val="4200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p:bg>
      <p:bgPr>
        <a:solidFill>
          <a:schemeClr val="tx2"/>
        </a:solidFill>
        <a:effectLst/>
      </p:bgPr>
    </p:bg>
    <p:spTree>
      <p:nvGrpSpPr>
        <p:cNvPr id="1" name=""/>
        <p:cNvGrpSpPr/>
        <p:nvPr/>
      </p:nvGrpSpPr>
      <p:grpSpPr>
        <a:xfrm>
          <a:off x="0" y="0"/>
          <a:ext cx="0" cy="0"/>
          <a:chOff x="0" y="0"/>
          <a:chExt cx="0" cy="0"/>
        </a:xfrm>
      </p:grpSpPr>
      <p:pic>
        <p:nvPicPr>
          <p:cNvPr id="4" name="Picture 3" descr="sRGBbackgroun.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3391" cy="6857543"/>
          </a:xfrm>
          <a:prstGeom prst="rect">
            <a:avLst/>
          </a:prstGeom>
        </p:spPr>
      </p:pic>
      <p:pic>
        <p:nvPicPr>
          <p:cNvPr id="3" name="Picture 2" descr="SSS_floating.png"/>
          <p:cNvPicPr>
            <a:picLocks noChangeAspect="1"/>
          </p:cNvPicPr>
          <p:nvPr userDrawn="1"/>
        </p:nvPicPr>
        <p:blipFill>
          <a:blip r:embed="rId3"/>
          <a:stretch>
            <a:fillRect/>
          </a:stretch>
        </p:blipFill>
        <p:spPr>
          <a:xfrm>
            <a:off x="2224586" y="2566222"/>
            <a:ext cx="4694830" cy="1429120"/>
          </a:xfrm>
          <a:prstGeom prst="rect">
            <a:avLst/>
          </a:prstGeom>
        </p:spPr>
      </p:pic>
    </p:spTree>
    <p:extLst>
      <p:ext uri="{BB962C8B-B14F-4D97-AF65-F5344CB8AC3E}">
        <p14:creationId xmlns="" xmlns:p14="http://schemas.microsoft.com/office/powerpoint/2010/main" val="12770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 xmlns:p14="http://schemas.microsoft.com/office/powerpoint/2010/main" val="24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Tx/>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smtClean="0"/>
              <a:t>Click icon to add picture</a:t>
            </a:r>
            <a:endParaRPr lang="en-US"/>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a:t>
            </a:fld>
            <a:endParaRPr lang="en-US" dirty="0"/>
          </a:p>
        </p:txBody>
      </p:sp>
    </p:spTree>
    <p:extLst>
      <p:ext uri="{BB962C8B-B14F-4D97-AF65-F5344CB8AC3E}">
        <p14:creationId xmlns="" xmlns:p14="http://schemas.microsoft.com/office/powerpoint/2010/main" val="109774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 xmlns:p14="http://schemas.microsoft.com/office/powerpoint/2010/main" val="2081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 xmlns:p14="http://schemas.microsoft.com/office/powerpoint/2010/main" val="3962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9E1E164E-33F5-9B46-810F-75CC45996516}" type="slidenum">
              <a:rPr lang="en-US" smtClean="0"/>
              <a:pPr algn="r"/>
              <a:t>‹#›</a:t>
            </a:fld>
            <a:endParaRPr lang="en-US" dirty="0"/>
          </a:p>
        </p:txBody>
      </p:sp>
    </p:spTree>
    <p:extLst>
      <p:ext uri="{BB962C8B-B14F-4D97-AF65-F5344CB8AC3E}">
        <p14:creationId xmlns="" xmlns:p14="http://schemas.microsoft.com/office/powerpoint/2010/main" val="19407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199" y="1268638"/>
            <a:ext cx="8228361"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descr="STN_security_r_k.jpg"/>
          <p:cNvPicPr>
            <a:picLocks noChangeAspect="1"/>
          </p:cNvPicPr>
          <p:nvPr userDrawn="1"/>
        </p:nvPicPr>
        <p:blipFill>
          <a:blip r:embed="rId2"/>
          <a:stretch>
            <a:fillRect/>
          </a:stretch>
        </p:blipFill>
        <p:spPr>
          <a:xfrm>
            <a:off x="397012" y="6489971"/>
            <a:ext cx="914262" cy="361769"/>
          </a:xfrm>
          <a:prstGeom prst="rect">
            <a:avLst/>
          </a:prstGeom>
        </p:spPr>
      </p:pic>
    </p:spTree>
    <p:extLst>
      <p:ext uri="{BB962C8B-B14F-4D97-AF65-F5344CB8AC3E}">
        <p14:creationId xmlns="" xmlns:p14="http://schemas.microsoft.com/office/powerpoint/2010/main" val="199195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Black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861"/>
            <a:ext cx="4038600" cy="4525963"/>
          </a:xfrm>
        </p:spPr>
        <p:txBody>
          <a:bodyPr/>
          <a:lstStyle>
            <a:lvl1pPr>
              <a:buClr>
                <a:schemeClr val="tx2"/>
              </a:buCl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 xmlns:p14="http://schemas.microsoft.com/office/powerpoint/2010/main" val="33277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Content and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268638"/>
            <a:ext cx="3662556" cy="4525963"/>
          </a:xfrm>
        </p:spPr>
        <p:txBody>
          <a:bodyPr/>
          <a:lstStyle>
            <a:lvl1pPr>
              <a:buClr>
                <a:schemeClr val="tx2"/>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695824" y="1481137"/>
            <a:ext cx="4448175" cy="4044911"/>
          </a:xfrm>
          <a:solidFill>
            <a:schemeClr val="bg1">
              <a:lumMod val="85000"/>
            </a:schemeClr>
          </a:solidFill>
        </p:spPr>
        <p:txBody>
          <a:bodyPr/>
          <a:lstStyle>
            <a:lvl1pPr marL="0" indent="0">
              <a:buNone/>
              <a:defRPr/>
            </a:lvl1pPr>
          </a:lstStyle>
          <a:p>
            <a:r>
              <a:rPr lang="en-US" smtClean="0"/>
              <a:t>Click icon to add picture</a:t>
            </a:r>
            <a:endParaRPr lang="en-US"/>
          </a:p>
        </p:txBody>
      </p:sp>
      <p:sp>
        <p:nvSpPr>
          <p:cNvPr id="10" name="Slide Number Placeholder 9"/>
          <p:cNvSpPr>
            <a:spLocks noGrp="1"/>
          </p:cNvSpPr>
          <p:nvPr>
            <p:ph type="sldNum" sz="quarter" idx="15"/>
          </p:nvPr>
        </p:nvSpPr>
        <p:spPr/>
        <p:txBody>
          <a:bodyPr/>
          <a:lstStyle>
            <a:lvl1pPr>
              <a:defRPr>
                <a:solidFill>
                  <a:srgbClr val="FFFFFF"/>
                </a:solidFill>
              </a:defRPr>
            </a:lvl1pPr>
          </a:lstStyle>
          <a:p>
            <a:pPr algn="r"/>
            <a:fld id="{9E1E164E-33F5-9B46-810F-75CC45996516}" type="slidenum">
              <a:rPr lang="en-US" smtClean="0"/>
              <a:pPr algn="r"/>
              <a:t>‹#›</a:t>
            </a:fld>
            <a:endParaRPr lang="en-US" dirty="0"/>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84312" y="6536456"/>
            <a:ext cx="1088136" cy="288768"/>
          </a:xfrm>
          <a:prstGeom prst="rect">
            <a:avLst/>
          </a:prstGeom>
        </p:spPr>
      </p:pic>
    </p:spTree>
    <p:extLst>
      <p:ext uri="{BB962C8B-B14F-4D97-AF65-F5344CB8AC3E}">
        <p14:creationId xmlns="" xmlns:p14="http://schemas.microsoft.com/office/powerpoint/2010/main" val="387784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492240"/>
            <a:ext cx="9144000" cy="3657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49614"/>
            <a:ext cx="8229600" cy="870187"/>
          </a:xfrm>
          <a:prstGeom prst="rect">
            <a:avLst/>
          </a:prstGeom>
        </p:spPr>
        <p:txBody>
          <a:bodyPr vert="horz" lIns="0" tIns="45720" rIns="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8638"/>
            <a:ext cx="8229600" cy="4525963"/>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20049" y="6536385"/>
            <a:ext cx="366750" cy="239194"/>
          </a:xfrm>
          <a:prstGeom prst="rect">
            <a:avLst/>
          </a:prstGeom>
        </p:spPr>
        <p:txBody>
          <a:bodyPr vert="horz" lIns="0" tIns="45720" rIns="0" bIns="0" rtlCol="0" anchor="b" anchorCtr="0"/>
          <a:lstStyle>
            <a:lvl1pPr>
              <a:defRPr lang="en-US" sz="1000" smtClean="0">
                <a:latin typeface="Arial"/>
                <a:cs typeface="Arial"/>
              </a:defRPr>
            </a:lvl1pPr>
          </a:lstStyle>
          <a:p>
            <a:pPr algn="r"/>
            <a:fld id="{9E1E164E-33F5-9B46-810F-75CC45996516}" type="slidenum">
              <a:rPr lang="en-US" smtClean="0"/>
              <a:pPr algn="r"/>
              <a:t>‹#›</a:t>
            </a:fld>
            <a:endParaRPr lang="en-US" dirty="0"/>
          </a:p>
        </p:txBody>
      </p:sp>
      <p:pic>
        <p:nvPicPr>
          <p:cNvPr id="8" name="Picture 7" descr="SSS_floating.png"/>
          <p:cNvPicPr>
            <a:picLocks noChangeAspect="1"/>
          </p:cNvPicPr>
          <p:nvPr/>
        </p:nvPicPr>
        <p:blipFill>
          <a:blip r:embed="rId17"/>
          <a:stretch>
            <a:fillRect/>
          </a:stretch>
        </p:blipFill>
        <p:spPr>
          <a:xfrm>
            <a:off x="457200" y="6568375"/>
            <a:ext cx="796925" cy="242586"/>
          </a:xfrm>
          <a:prstGeom prst="rect">
            <a:avLst/>
          </a:prstGeom>
        </p:spPr>
      </p:pic>
    </p:spTree>
    <p:extLst>
      <p:ext uri="{BB962C8B-B14F-4D97-AF65-F5344CB8AC3E}">
        <p14:creationId xmlns="" xmlns:p14="http://schemas.microsoft.com/office/powerpoint/2010/main" val="77829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78" r:id="rId5"/>
    <p:sldLayoutId id="2147483679" r:id="rId6"/>
    <p:sldLayoutId id="2147483684" r:id="rId7"/>
    <p:sldLayoutId id="2147483685" r:id="rId8"/>
    <p:sldLayoutId id="2147483683" r:id="rId9"/>
    <p:sldLayoutId id="2147483675" r:id="rId10"/>
    <p:sldLayoutId id="2147483681" r:id="rId11"/>
    <p:sldLayoutId id="2147483680" r:id="rId12"/>
    <p:sldLayoutId id="2147483686" r:id="rId13"/>
    <p:sldLayoutId id="2147483687" r:id="rId14"/>
    <p:sldLayoutId id="2147483688"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231775" indent="-231775" algn="l" defTabSz="457200" rtl="0" eaLnBrk="1" latinLnBrk="0" hangingPunct="1">
        <a:spcBef>
          <a:spcPct val="20000"/>
        </a:spcBef>
        <a:buClr>
          <a:schemeClr val="accent2"/>
        </a:buClr>
        <a:buFont typeface="Arial"/>
        <a:buChar char="•"/>
        <a:defRPr sz="1800" kern="1200">
          <a:solidFill>
            <a:schemeClr val="tx1"/>
          </a:solidFill>
          <a:latin typeface="+mn-lt"/>
          <a:ea typeface="+mn-ea"/>
          <a:cs typeface="+mn-cs"/>
        </a:defRPr>
      </a:lvl1pPr>
      <a:lvl2pPr marL="458788"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2pPr>
      <a:lvl3pPr marL="687388"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917575" indent="-230188"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1146175"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6282"/>
            <a:ext cx="7772400" cy="683403"/>
          </a:xfrm>
        </p:spPr>
        <p:txBody>
          <a:bodyPr/>
          <a:lstStyle/>
          <a:p>
            <a:r>
              <a:rPr lang="en-US" sz="3600" dirty="0" err="1" smtClean="0"/>
              <a:t>Astea</a:t>
            </a:r>
            <a:r>
              <a:rPr lang="en-US" sz="3600" dirty="0" smtClean="0"/>
              <a:t> Mobile App Training</a:t>
            </a:r>
            <a:endParaRPr lang="en-US" sz="3600" dirty="0"/>
          </a:p>
        </p:txBody>
      </p:sp>
      <p:sp>
        <p:nvSpPr>
          <p:cNvPr id="3" name="Subtitle 2"/>
          <p:cNvSpPr>
            <a:spLocks noGrp="1"/>
          </p:cNvSpPr>
          <p:nvPr>
            <p:ph type="subTitle" idx="1"/>
          </p:nvPr>
        </p:nvSpPr>
        <p:spPr>
          <a:xfrm>
            <a:off x="457200" y="3807386"/>
            <a:ext cx="6400800" cy="1752600"/>
          </a:xfrm>
        </p:spPr>
        <p:txBody>
          <a:bodyPr/>
          <a:lstStyle/>
          <a:p>
            <a:r>
              <a:rPr lang="en-US" dirty="0" smtClean="0"/>
              <a:t>Materials – Repair a Part</a:t>
            </a:r>
            <a:endParaRPr lang="en-US" dirty="0"/>
          </a:p>
        </p:txBody>
      </p:sp>
      <p:sp>
        <p:nvSpPr>
          <p:cNvPr id="4" name="Action Button: Custom 3">
            <a:hlinkClick r:id="" action="ppaction://hlinkshowjump?jump=nextslide" highlightClick="1"/>
          </p:cNvPr>
          <p:cNvSpPr>
            <a:spLocks noChangeAspect="1"/>
          </p:cNvSpPr>
          <p:nvPr/>
        </p:nvSpPr>
        <p:spPr>
          <a:xfrm>
            <a:off x="3857625" y="6167187"/>
            <a:ext cx="1028700" cy="343151"/>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Start </a:t>
            </a:r>
            <a:endParaRPr lang="en-US" sz="1600" dirty="0">
              <a:solidFill>
                <a:schemeClr val="tx1"/>
              </a:solidFill>
            </a:endParaRPr>
          </a:p>
        </p:txBody>
      </p:sp>
    </p:spTree>
    <p:extLst>
      <p:ext uri="{BB962C8B-B14F-4D97-AF65-F5344CB8AC3E}">
        <p14:creationId xmlns="" xmlns:p14="http://schemas.microsoft.com/office/powerpoint/2010/main" val="4331672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srcRect/>
          <a:stretch>
            <a:fillRect/>
          </a:stretch>
        </p:blipFill>
        <p:spPr bwMode="auto">
          <a:xfrm>
            <a:off x="5715000" y="932688"/>
            <a:ext cx="3154680" cy="551383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repair part has been added to the Service Order.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next step is to add the installed loaner part.  All installed loaners parts must be added to the Materials list in the </a:t>
            </a:r>
            <a:r>
              <a:rPr lang="en-US" sz="1600" dirty="0" err="1" smtClean="0">
                <a:solidFill>
                  <a:schemeClr val="tx1"/>
                </a:solidFill>
              </a:rPr>
              <a:t>Astea</a:t>
            </a:r>
            <a:r>
              <a:rPr lang="en-US" sz="1600" dirty="0" smtClean="0">
                <a:solidFill>
                  <a:schemeClr val="tx1"/>
                </a:solidFill>
              </a:rPr>
              <a:t> </a:t>
            </a:r>
            <a:r>
              <a:rPr lang="en-US" sz="1600" dirty="0" err="1" smtClean="0">
                <a:solidFill>
                  <a:schemeClr val="tx1"/>
                </a:solidFill>
              </a:rPr>
              <a:t>Moblie</a:t>
            </a:r>
            <a:r>
              <a:rPr lang="en-US" sz="1600" dirty="0" smtClean="0">
                <a:solidFill>
                  <a:schemeClr val="tx1"/>
                </a:solidFill>
              </a:rPr>
              <a:t> App for asset/inventory tracking purposes. </a:t>
            </a:r>
          </a:p>
          <a:p>
            <a:pPr>
              <a:spcAft>
                <a:spcPts val="600"/>
              </a:spcAft>
            </a:pPr>
            <a:r>
              <a:rPr lang="en-US" sz="1600" dirty="0" smtClean="0">
                <a:solidFill>
                  <a:schemeClr val="tx1"/>
                </a:solidFill>
              </a:rPr>
              <a:t>Search for and apply the loaner part to the Materials list.  If no loaner part is installed, the next steps can be skipped. </a:t>
            </a:r>
          </a:p>
          <a:p>
            <a:pPr>
              <a:spcAft>
                <a:spcPts val="600"/>
              </a:spcAft>
            </a:pPr>
            <a:endParaRPr lang="en-US" sz="1600" dirty="0" smtClean="0">
              <a:solidFill>
                <a:schemeClr val="tx1"/>
              </a:solidFill>
            </a:endParaRPr>
          </a:p>
          <a:p>
            <a:pPr>
              <a:spcAft>
                <a:spcPts val="600"/>
              </a:spcAft>
            </a:pPr>
            <a:endParaRPr lang="en-US" sz="1600" dirty="0" smtClean="0">
              <a:solidFill>
                <a:schemeClr val="tx1"/>
              </a:solidFill>
            </a:endParaRP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18" name="Rounded Rectangle 17">
            <a:hlinkClick r:id="" action="ppaction://hlinkshowjump?jump=nextslide"/>
          </p:cNvPr>
          <p:cNvSpPr/>
          <p:nvPr/>
        </p:nvSpPr>
        <p:spPr>
          <a:xfrm>
            <a:off x="7122233" y="6026792"/>
            <a:ext cx="310896" cy="292608"/>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ounded Rectangle 18">
            <a:hlinkClick r:id="" action="ppaction://hlinkshowjump?jump=nextslide"/>
          </p:cNvPr>
          <p:cNvSpPr/>
          <p:nvPr/>
        </p:nvSpPr>
        <p:spPr>
          <a:xfrm>
            <a:off x="7122233" y="6002078"/>
            <a:ext cx="310896" cy="29260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ounded Rectangular Callout 16"/>
          <p:cNvSpPr/>
          <p:nvPr/>
        </p:nvSpPr>
        <p:spPr>
          <a:xfrm>
            <a:off x="7414608" y="2636358"/>
            <a:ext cx="1125257" cy="485775"/>
          </a:xfrm>
          <a:prstGeom prst="wedgeRoundRectCallout">
            <a:avLst>
              <a:gd name="adj1" fmla="val 5038"/>
              <a:gd name="adj2" fmla="val -129988"/>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Notice the Status shows the part is Needed</a:t>
            </a:r>
            <a:endParaRPr lang="en-US" sz="800" b="1" dirty="0">
              <a:solidFill>
                <a:schemeClr val="tx1"/>
              </a:solidFill>
            </a:endParaRPr>
          </a:p>
        </p:txBody>
      </p:sp>
      <p:sp>
        <p:nvSpPr>
          <p:cNvPr id="21" name="Action Button: Custom 2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2" name="Action Button: Custom 2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715000" y="932688"/>
            <a:ext cx="3119861"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All installed loaners parts must be added to the Materials list in the </a:t>
            </a:r>
            <a:r>
              <a:rPr lang="en-US" sz="1600" dirty="0" err="1" smtClean="0">
                <a:solidFill>
                  <a:schemeClr val="tx1"/>
                </a:solidFill>
              </a:rPr>
              <a:t>Astea</a:t>
            </a:r>
            <a:r>
              <a:rPr lang="en-US" sz="1600" dirty="0" smtClean="0">
                <a:solidFill>
                  <a:schemeClr val="tx1"/>
                </a:solidFill>
              </a:rPr>
              <a:t> </a:t>
            </a:r>
            <a:r>
              <a:rPr lang="en-US" sz="1600" dirty="0" err="1" smtClean="0">
                <a:solidFill>
                  <a:schemeClr val="tx1"/>
                </a:solidFill>
              </a:rPr>
              <a:t>Moblie</a:t>
            </a:r>
            <a:r>
              <a:rPr lang="en-US" sz="1600" dirty="0" smtClean="0">
                <a:solidFill>
                  <a:schemeClr val="tx1"/>
                </a:solidFill>
              </a:rPr>
              <a:t> App for asset/inventory tracking purposes. </a:t>
            </a:r>
          </a:p>
          <a:p>
            <a:pPr>
              <a:spcAft>
                <a:spcPts val="600"/>
              </a:spcAft>
            </a:pPr>
            <a:r>
              <a:rPr lang="en-US" sz="1600" dirty="0" smtClean="0">
                <a:solidFill>
                  <a:schemeClr val="tx1"/>
                </a:solidFill>
              </a:rPr>
              <a:t>Search for and apply the loaner part to the Materials list</a:t>
            </a:r>
          </a:p>
        </p:txBody>
      </p:sp>
      <p:sp>
        <p:nvSpPr>
          <p:cNvPr id="13" name="Rounded Rectangle 12"/>
          <p:cNvSpPr/>
          <p:nvPr/>
        </p:nvSpPr>
        <p:spPr>
          <a:xfrm>
            <a:off x="7168552" y="1530112"/>
            <a:ext cx="1153264" cy="305718"/>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Non-Stocked tab</a:t>
            </a:r>
          </a:p>
        </p:txBody>
      </p:sp>
      <p:sp>
        <p:nvSpPr>
          <p:cNvPr id="20" name="Rounded Rectangle 19">
            <a:hlinkClick r:id="" action="ppaction://hlinkshowjump?jump=nextslide"/>
          </p:cNvPr>
          <p:cNvSpPr/>
          <p:nvPr/>
        </p:nvSpPr>
        <p:spPr>
          <a:xfrm>
            <a:off x="7166473" y="1531345"/>
            <a:ext cx="1153264" cy="30571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5001" y="932689"/>
            <a:ext cx="3153537" cy="5500973"/>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Loaner Installed Part</a:t>
            </a:r>
          </a:p>
        </p:txBody>
      </p:sp>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Type Loaner in the Search box.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There are two parts that cover the loaner scenario:  </a:t>
            </a:r>
          </a:p>
          <a:p>
            <a:pPr lvl="1">
              <a:spcAft>
                <a:spcPts val="600"/>
              </a:spcAft>
              <a:buFont typeface="Arial" pitchFamily="34" charset="0"/>
              <a:buChar char="•"/>
            </a:pPr>
            <a:r>
              <a:rPr lang="en-US" sz="1600" dirty="0" smtClean="0">
                <a:solidFill>
                  <a:schemeClr val="tx1"/>
                </a:solidFill>
              </a:rPr>
              <a:t>  Loaner Installed</a:t>
            </a:r>
          </a:p>
          <a:p>
            <a:pPr lvl="1">
              <a:spcAft>
                <a:spcPts val="600"/>
              </a:spcAft>
              <a:buFont typeface="Arial" pitchFamily="34" charset="0"/>
              <a:buChar char="•"/>
            </a:pPr>
            <a:r>
              <a:rPr lang="en-US" sz="1600" dirty="0" smtClean="0">
                <a:solidFill>
                  <a:schemeClr val="tx1"/>
                </a:solidFill>
              </a:rPr>
              <a:t>  Loaner Removed.</a:t>
            </a:r>
          </a:p>
          <a:p>
            <a:pPr>
              <a:spcAft>
                <a:spcPts val="600"/>
              </a:spcAft>
            </a:pPr>
            <a:r>
              <a:rPr lang="en-US" sz="1600" dirty="0" smtClean="0">
                <a:solidFill>
                  <a:schemeClr val="tx1"/>
                </a:solidFill>
              </a:rPr>
              <a:t>Select the Loaner Installed part.</a:t>
            </a:r>
            <a:endParaRPr lang="en-US" sz="1600" b="1" i="1" dirty="0" smtClean="0">
              <a:solidFill>
                <a:schemeClr val="tx1"/>
              </a:solidFill>
            </a:endParaRPr>
          </a:p>
          <a:p>
            <a:pPr>
              <a:spcAft>
                <a:spcPts val="600"/>
              </a:spcAft>
            </a:pPr>
            <a:endParaRPr lang="en-US" sz="1600" b="1" i="1" dirty="0" smtClean="0">
              <a:solidFill>
                <a:schemeClr val="tx1"/>
              </a:solidFill>
            </a:endParaRPr>
          </a:p>
          <a:p>
            <a:pPr>
              <a:spcAft>
                <a:spcPts val="600"/>
              </a:spcAft>
            </a:pPr>
            <a:endParaRPr lang="en-US" sz="1600" b="1" i="1" dirty="0" smtClean="0">
              <a:solidFill>
                <a:schemeClr val="tx1"/>
              </a:solidFill>
            </a:endParaRPr>
          </a:p>
          <a:p>
            <a:pPr>
              <a:spcAft>
                <a:spcPts val="600"/>
              </a:spcAft>
            </a:pPr>
            <a:r>
              <a:rPr lang="en-US" sz="1600" b="1" i="1" dirty="0" smtClean="0">
                <a:solidFill>
                  <a:schemeClr val="tx1"/>
                </a:solidFill>
              </a:rPr>
              <a:t>Tip:  </a:t>
            </a:r>
            <a:r>
              <a:rPr lang="en-US" sz="1600" i="1" dirty="0" smtClean="0">
                <a:solidFill>
                  <a:schemeClr val="tx1"/>
                </a:solidFill>
              </a:rPr>
              <a:t>Notice as you type, the parts list minimizes to included only terms that match the search criteria.</a:t>
            </a:r>
          </a:p>
        </p:txBody>
      </p:sp>
      <p:sp>
        <p:nvSpPr>
          <p:cNvPr id="21" name="Rounded Rectangle 20">
            <a:hlinkClick r:id="" action="ppaction://hlinkshowjump?jump=nextslide"/>
          </p:cNvPr>
          <p:cNvSpPr/>
          <p:nvPr/>
        </p:nvSpPr>
        <p:spPr>
          <a:xfrm>
            <a:off x="5768163" y="2468880"/>
            <a:ext cx="3032937" cy="409787"/>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5768163" y="2468880"/>
            <a:ext cx="3032937" cy="409787"/>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5715000" y="932689"/>
            <a:ext cx="3118104" cy="5421249"/>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Post button</a:t>
            </a:r>
          </a:p>
        </p:txBody>
      </p:sp>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Clicking on the part opens the Part Shortcut Menu.  You must post the part to the service request to complete the loaner install process. </a:t>
            </a:r>
          </a:p>
          <a:p>
            <a:pPr>
              <a:spcAft>
                <a:spcPts val="600"/>
              </a:spcAft>
              <a:buNone/>
            </a:pPr>
            <a:endParaRPr lang="en-US" sz="1600" dirty="0" smtClean="0">
              <a:solidFill>
                <a:schemeClr val="tx1"/>
              </a:solidFill>
            </a:endParaRPr>
          </a:p>
        </p:txBody>
      </p:sp>
      <p:sp>
        <p:nvSpPr>
          <p:cNvPr id="16" name="Rounded Rectangle 15">
            <a:hlinkClick r:id="" action="ppaction://hlinkshowjump?jump=nextslide"/>
          </p:cNvPr>
          <p:cNvSpPr/>
          <p:nvPr/>
        </p:nvSpPr>
        <p:spPr>
          <a:xfrm>
            <a:off x="7882465" y="3359352"/>
            <a:ext cx="753532" cy="37558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ounded Rectangle 19">
            <a:hlinkClick r:id="" action="ppaction://hlinkshowjump?jump=nextslide"/>
          </p:cNvPr>
          <p:cNvSpPr/>
          <p:nvPr/>
        </p:nvSpPr>
        <p:spPr>
          <a:xfrm>
            <a:off x="7882465" y="3359352"/>
            <a:ext cx="753532" cy="37558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715000" y="932688"/>
            <a:ext cx="3118104" cy="5483257"/>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In Comments, enter the Product ID and Description of the loaner part.  </a:t>
            </a:r>
          </a:p>
          <a:p>
            <a:pPr>
              <a:spcAft>
                <a:spcPts val="600"/>
              </a:spcAft>
            </a:pPr>
            <a:endParaRPr lang="en-US" sz="1600" dirty="0" smtClean="0">
              <a:solidFill>
                <a:schemeClr val="tx1"/>
              </a:solidFill>
            </a:endParaRPr>
          </a:p>
        </p:txBody>
      </p:sp>
      <p:sp>
        <p:nvSpPr>
          <p:cNvPr id="19" name="Rectangle 18"/>
          <p:cNvSpPr/>
          <p:nvPr/>
        </p:nvSpPr>
        <p:spPr>
          <a:xfrm>
            <a:off x="45720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17" name="Rounded Rectangle 16">
            <a:hlinkClick r:id="" action="ppaction://hlinkshowjump?jump=nextslide"/>
          </p:cNvPr>
          <p:cNvSpPr/>
          <p:nvPr/>
        </p:nvSpPr>
        <p:spPr>
          <a:xfrm>
            <a:off x="7462799" y="6022597"/>
            <a:ext cx="420624" cy="36576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7460720" y="6037165"/>
            <a:ext cx="420624" cy="365760"/>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1" name="Action Button: Custom 20">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a:blip r:embed="rId2"/>
          <a:srcRect/>
          <a:stretch>
            <a:fillRect/>
          </a:stretch>
        </p:blipFill>
        <p:spPr bwMode="auto">
          <a:xfrm>
            <a:off x="5715000" y="932688"/>
            <a:ext cx="3154680" cy="551383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The installed loaner part has been added to the Materials list with a status of Fulfilled.  The Fulfilled status indicates the loaner part was used/installed.   </a:t>
            </a:r>
          </a:p>
          <a:p>
            <a:pPr>
              <a:spcAft>
                <a:spcPts val="600"/>
              </a:spcAft>
              <a:buNone/>
            </a:pPr>
            <a:r>
              <a:rPr lang="en-US" sz="1600" dirty="0" smtClean="0">
                <a:solidFill>
                  <a:schemeClr val="tx1"/>
                </a:solidFill>
              </a:rPr>
              <a:t>Once complete, close the service request in the defined closing process.  Make sure you use the Stop Code of ADD’L EQUIP NEEDED.  The service request will go back into the SBN for re-dispatch with the repaired part returns. </a:t>
            </a:r>
          </a:p>
          <a:p>
            <a:pPr>
              <a:spcAft>
                <a:spcPts val="600"/>
              </a:spcAft>
              <a:buNone/>
            </a:pPr>
            <a:endParaRPr lang="en-US" sz="800" dirty="0" smtClean="0">
              <a:solidFill>
                <a:schemeClr val="tx1"/>
              </a:solidFill>
            </a:endParaRPr>
          </a:p>
          <a:p>
            <a:pPr>
              <a:spcAft>
                <a:spcPts val="600"/>
              </a:spcAft>
              <a:buNone/>
            </a:pPr>
            <a:r>
              <a:rPr lang="en-US" sz="1600" dirty="0" smtClean="0">
                <a:solidFill>
                  <a:schemeClr val="tx1"/>
                </a:solidFill>
              </a:rPr>
              <a:t>Next, you will learn what to do when the service request is re-dispatched to you when the repaired part returns.  </a:t>
            </a:r>
          </a:p>
          <a:p>
            <a:pPr>
              <a:spcAft>
                <a:spcPts val="600"/>
              </a:spcAft>
              <a:buNone/>
            </a:pPr>
            <a:endParaRPr lang="en-US" sz="1600" dirty="0" smtClean="0">
              <a:solidFill>
                <a:schemeClr val="tx1"/>
              </a:solidFill>
            </a:endParaRP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20" name="Rounded Rectangle 19">
            <a:hlinkClick r:id="" action="ppaction://hlinkshowjump?jump=nextslide"/>
          </p:cNvPr>
          <p:cNvSpPr/>
          <p:nvPr/>
        </p:nvSpPr>
        <p:spPr>
          <a:xfrm>
            <a:off x="7098395" y="6139319"/>
            <a:ext cx="310896" cy="292608"/>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a:hlinkClick r:id="" action="ppaction://hlinkshowjump?jump=nextslide"/>
          </p:cNvPr>
          <p:cNvSpPr/>
          <p:nvPr/>
        </p:nvSpPr>
        <p:spPr>
          <a:xfrm>
            <a:off x="7110752" y="6151676"/>
            <a:ext cx="310896" cy="29260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Action Button: Custom 21">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3" name="Action Button: Custom 2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4" name="Action Button: Custom 2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cstate="print"/>
          <a:srcRect/>
          <a:stretch>
            <a:fillRect/>
          </a:stretch>
        </p:blipFill>
        <p:spPr bwMode="auto">
          <a:xfrm>
            <a:off x="5715000" y="1024128"/>
            <a:ext cx="3026664" cy="537667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Once re-dispatched you will need to remove the loaner part and install the repaired part.  Both of those transaction must be entered into the </a:t>
            </a:r>
            <a:r>
              <a:rPr lang="en-US" sz="1600" dirty="0" err="1" smtClean="0">
                <a:solidFill>
                  <a:schemeClr val="tx1"/>
                </a:solidFill>
              </a:rPr>
              <a:t>Astea</a:t>
            </a:r>
            <a:r>
              <a:rPr lang="en-US" sz="1600" dirty="0" smtClean="0">
                <a:solidFill>
                  <a:schemeClr val="tx1"/>
                </a:solidFill>
              </a:rPr>
              <a:t> Mobile App.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These transactions are entered in the Materials tab.  </a:t>
            </a:r>
          </a:p>
          <a:p>
            <a:pPr>
              <a:spcAft>
                <a:spcPts val="600"/>
              </a:spcAft>
              <a:buNone/>
            </a:pPr>
            <a:r>
              <a:rPr lang="en-US" sz="1600" dirty="0" smtClean="0">
                <a:solidFill>
                  <a:schemeClr val="tx1"/>
                </a:solidFill>
              </a:rPr>
              <a:t>Start by logging the repaired part.</a:t>
            </a:r>
          </a:p>
          <a:p>
            <a:pPr>
              <a:spcAft>
                <a:spcPts val="600"/>
              </a:spcAft>
              <a:buNone/>
            </a:pP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Materials tab (far right)</a:t>
            </a:r>
          </a:p>
        </p:txBody>
      </p:sp>
      <p:sp>
        <p:nvSpPr>
          <p:cNvPr id="15" name="Rounded Rectangle 14">
            <a:hlinkClick r:id="" action="ppaction://hlinkshowjump?jump=nextslide"/>
          </p:cNvPr>
          <p:cNvSpPr>
            <a:spLocks noChangeAspect="1"/>
          </p:cNvSpPr>
          <p:nvPr/>
        </p:nvSpPr>
        <p:spPr>
          <a:xfrm>
            <a:off x="8446088" y="1600200"/>
            <a:ext cx="31904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hlinkClick r:id="" action="ppaction://hlinkshowjump?jump=nextslide"/>
          </p:cNvPr>
          <p:cNvSpPr>
            <a:spLocks noChangeAspect="1"/>
          </p:cNvSpPr>
          <p:nvPr/>
        </p:nvSpPr>
        <p:spPr>
          <a:xfrm>
            <a:off x="8446089" y="1600200"/>
            <a:ext cx="319045" cy="29260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9" name="Action Button: Custom 18">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0" name="Action Button: Custom 19">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5000" y="932688"/>
            <a:ext cx="3114675" cy="5495925"/>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installed repaired part must be added to the Materials list. </a:t>
            </a:r>
          </a:p>
          <a:p>
            <a:pPr>
              <a:spcAft>
                <a:spcPts val="600"/>
              </a:spcAft>
            </a:pPr>
            <a:endParaRPr lang="en-US" sz="800" dirty="0" smtClean="0">
              <a:solidFill>
                <a:schemeClr val="tx1"/>
              </a:solidFill>
            </a:endParaRPr>
          </a:p>
          <a:p>
            <a:pPr>
              <a:spcAft>
                <a:spcPts val="600"/>
              </a:spcAft>
            </a:pPr>
            <a:r>
              <a:rPr lang="en-US" sz="1600" dirty="0" smtClean="0">
                <a:solidFill>
                  <a:schemeClr val="tx1"/>
                </a:solidFill>
              </a:rPr>
              <a:t>Search for and apply the repair part to the Materials list.</a:t>
            </a: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30" name="Rounded Rectangle 29">
            <a:hlinkClick r:id="" action="ppaction://hlinkshowjump?jump=nextslide"/>
          </p:cNvPr>
          <p:cNvSpPr>
            <a:spLocks noChangeAspect="1"/>
          </p:cNvSpPr>
          <p:nvPr/>
        </p:nvSpPr>
        <p:spPr>
          <a:xfrm>
            <a:off x="7105650" y="6110223"/>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105650" y="6110223"/>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8" name="Rectangle 17"/>
          <p:cNvSpPr/>
          <p:nvPr/>
        </p:nvSpPr>
        <p:spPr>
          <a:xfrm>
            <a:off x="5752071" y="2112994"/>
            <a:ext cx="3035808" cy="61783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715000" y="932688"/>
            <a:ext cx="3119861"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The installed repaired part must be added to the Materials list. </a:t>
            </a:r>
          </a:p>
          <a:p>
            <a:pPr>
              <a:spcAft>
                <a:spcPts val="600"/>
              </a:spcAft>
            </a:pPr>
            <a:endParaRPr lang="en-US" sz="800" dirty="0" smtClean="0">
              <a:solidFill>
                <a:schemeClr val="tx1"/>
              </a:solidFill>
            </a:endParaRPr>
          </a:p>
          <a:p>
            <a:pPr>
              <a:spcAft>
                <a:spcPts val="600"/>
              </a:spcAft>
            </a:pPr>
            <a:r>
              <a:rPr lang="en-US" sz="1600" dirty="0" smtClean="0">
                <a:solidFill>
                  <a:schemeClr val="tx1"/>
                </a:solidFill>
              </a:rPr>
              <a:t>Search for and apply the repair part to the Materials list.</a:t>
            </a:r>
          </a:p>
        </p:txBody>
      </p:sp>
      <p:sp>
        <p:nvSpPr>
          <p:cNvPr id="13" name="Rounded Rectangle 12"/>
          <p:cNvSpPr/>
          <p:nvPr/>
        </p:nvSpPr>
        <p:spPr>
          <a:xfrm>
            <a:off x="7163686" y="1535172"/>
            <a:ext cx="1153005" cy="303028"/>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Non-Stocked tab</a:t>
            </a:r>
          </a:p>
        </p:txBody>
      </p:sp>
      <p:sp>
        <p:nvSpPr>
          <p:cNvPr id="20" name="Rounded Rectangle 19">
            <a:hlinkClick r:id="" action="ppaction://hlinkshowjump?jump=nextslide"/>
          </p:cNvPr>
          <p:cNvSpPr/>
          <p:nvPr/>
        </p:nvSpPr>
        <p:spPr>
          <a:xfrm>
            <a:off x="7161607" y="1536405"/>
            <a:ext cx="1153005" cy="30302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5715000" y="932688"/>
            <a:ext cx="3109246" cy="5394674"/>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Part to select it</a:t>
            </a:r>
          </a:p>
        </p:txBody>
      </p:sp>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19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Type the repaired part # or keywords in the Search box:  HD273 Honeywell IR Indoor/Outdoor Rugged Mini Dome Camera</a:t>
            </a:r>
          </a:p>
          <a:p>
            <a:pPr>
              <a:spcAft>
                <a:spcPts val="600"/>
              </a:spcAft>
            </a:pPr>
            <a:endParaRPr lang="en-US" sz="1600" dirty="0" smtClean="0">
              <a:solidFill>
                <a:schemeClr val="tx1"/>
              </a:solidFill>
            </a:endParaRPr>
          </a:p>
          <a:p>
            <a:pPr>
              <a:spcAft>
                <a:spcPts val="600"/>
              </a:spcAft>
            </a:pPr>
            <a:r>
              <a:rPr lang="en-US" sz="1600" b="1" i="1" dirty="0" smtClean="0">
                <a:solidFill>
                  <a:schemeClr val="tx1"/>
                </a:solidFill>
              </a:rPr>
              <a:t>Tip:  </a:t>
            </a:r>
            <a:r>
              <a:rPr lang="en-US" sz="1600" i="1" dirty="0" smtClean="0">
                <a:solidFill>
                  <a:schemeClr val="tx1"/>
                </a:solidFill>
              </a:rPr>
              <a:t>Notice as you type, the parts list minimizes to included only terms that match the search criteria.</a:t>
            </a:r>
          </a:p>
        </p:txBody>
      </p:sp>
      <p:sp>
        <p:nvSpPr>
          <p:cNvPr id="21" name="Rounded Rectangle 20">
            <a:hlinkClick r:id="" action="ppaction://hlinkshowjump?jump=nextslide"/>
          </p:cNvPr>
          <p:cNvSpPr/>
          <p:nvPr/>
        </p:nvSpPr>
        <p:spPr>
          <a:xfrm>
            <a:off x="5749187" y="2432703"/>
            <a:ext cx="3024495" cy="493377"/>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5749187" y="2432703"/>
            <a:ext cx="3024495" cy="493377"/>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28408"/>
            <a:ext cx="3863788" cy="3843618"/>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spcAft>
                <a:spcPts val="600"/>
              </a:spcAft>
              <a:buNone/>
            </a:pPr>
            <a:r>
              <a:rPr lang="en-US" sz="2000" b="1" u="sng" dirty="0" smtClean="0">
                <a:solidFill>
                  <a:schemeClr val="tx1"/>
                </a:solidFill>
              </a:rPr>
              <a:t>Module Overview</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In this module you will learn how to transact sending a part out for repair and install a loaner part within the </a:t>
            </a:r>
            <a:r>
              <a:rPr lang="en-US" sz="1600" dirty="0" err="1" smtClean="0">
                <a:solidFill>
                  <a:schemeClr val="tx1"/>
                </a:solidFill>
              </a:rPr>
              <a:t>Astea</a:t>
            </a:r>
            <a:r>
              <a:rPr lang="en-US" sz="1600" dirty="0" smtClean="0">
                <a:solidFill>
                  <a:schemeClr val="tx1"/>
                </a:solidFill>
              </a:rPr>
              <a:t> Mobile App.  You will also learn how to transact removing the loaner part and installing the repaired part.   </a:t>
            </a:r>
          </a:p>
        </p:txBody>
      </p:sp>
      <p:pic>
        <p:nvPicPr>
          <p:cNvPr id="11" name="Picture 10" descr="Screenshot_2014-06-11-16-10-20.png"/>
          <p:cNvPicPr>
            <a:picLocks noChangeAspect="1"/>
          </p:cNvPicPr>
          <p:nvPr/>
        </p:nvPicPr>
        <p:blipFill>
          <a:blip r:embed="rId2"/>
          <a:srcRect l="3987" t="32418" r="67894" b="39347"/>
          <a:stretch>
            <a:fillRect/>
          </a:stretch>
        </p:blipFill>
        <p:spPr>
          <a:xfrm>
            <a:off x="5710517" y="928407"/>
            <a:ext cx="2976283" cy="5313032"/>
          </a:xfrm>
          <a:prstGeom prst="rect">
            <a:avLst/>
          </a:prstGeom>
        </p:spPr>
      </p:pic>
      <p:sp>
        <p:nvSpPr>
          <p:cNvPr id="9" name="Action Button: Custom 8">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2" name="Action Button: Custom 11">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
        <p:nvSpPr>
          <p:cNvPr id="13" name="Action Button: Custom 1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4" name="Action Button: Custom 1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5" name="Action Button: Custom 1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17" name="Rectangle 1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715000" y="932689"/>
            <a:ext cx="3109246" cy="5492115"/>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Post</a:t>
            </a:r>
          </a:p>
        </p:txBody>
      </p:sp>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20</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Clicking on the part opens the Part Shortcut Menu.  You must post the part to the service request to complete the part install process. </a:t>
            </a:r>
          </a:p>
        </p:txBody>
      </p:sp>
      <p:sp>
        <p:nvSpPr>
          <p:cNvPr id="15" name="Rounded Rectangle 14">
            <a:hlinkClick r:id="" action="ppaction://hlinkshowjump?jump=nextslide"/>
          </p:cNvPr>
          <p:cNvSpPr/>
          <p:nvPr/>
        </p:nvSpPr>
        <p:spPr>
          <a:xfrm>
            <a:off x="7882465" y="3618296"/>
            <a:ext cx="753532" cy="375581"/>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ounded Rectangle 16">
            <a:hlinkClick r:id="" action="ppaction://hlinkshowjump?jump=nextslide"/>
          </p:cNvPr>
          <p:cNvSpPr/>
          <p:nvPr/>
        </p:nvSpPr>
        <p:spPr>
          <a:xfrm>
            <a:off x="7882465" y="3618296"/>
            <a:ext cx="753532" cy="37558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Action Button: Custom 20">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2" name="Action Button: Custom 21">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3" name="Action Button: Custom 22">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4" name="Action Button: Custom 23">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715000" y="932689"/>
            <a:ext cx="3100388" cy="5492115"/>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21</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In Comments, indicate the part was repaired and reinstalled.  </a:t>
            </a:r>
          </a:p>
          <a:p>
            <a:pPr>
              <a:spcAft>
                <a:spcPts val="600"/>
              </a:spcAft>
            </a:pPr>
            <a:endParaRPr lang="en-US" sz="1600" dirty="0" smtClean="0">
              <a:solidFill>
                <a:schemeClr val="tx1"/>
              </a:solidFill>
            </a:endParaRPr>
          </a:p>
        </p:txBody>
      </p:sp>
      <p:sp>
        <p:nvSpPr>
          <p:cNvPr id="19" name="Rectangle 18"/>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17" name="Rounded Rectangle 16">
            <a:hlinkClick r:id="" action="ppaction://hlinkshowjump?jump=nextslide"/>
          </p:cNvPr>
          <p:cNvSpPr/>
          <p:nvPr/>
        </p:nvSpPr>
        <p:spPr>
          <a:xfrm>
            <a:off x="7454707" y="6046873"/>
            <a:ext cx="420624" cy="36576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7452628" y="6061441"/>
            <a:ext cx="420624" cy="365760"/>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1" name="Action Button: Custom 20">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5000" y="932688"/>
            <a:ext cx="3152775" cy="5514975"/>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22</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repaired part has been added to the Materials list.</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 next step is to add the removed loaner part.  All removed loaner parts must be added to the Materials list in the </a:t>
            </a:r>
            <a:r>
              <a:rPr lang="en-US" sz="1600" dirty="0" err="1" smtClean="0">
                <a:solidFill>
                  <a:schemeClr val="tx1"/>
                </a:solidFill>
              </a:rPr>
              <a:t>Astea</a:t>
            </a:r>
            <a:r>
              <a:rPr lang="en-US" sz="1600" dirty="0" smtClean="0">
                <a:solidFill>
                  <a:schemeClr val="tx1"/>
                </a:solidFill>
              </a:rPr>
              <a:t> Mobile App for asset/inventory tracking purposes. </a:t>
            </a:r>
          </a:p>
          <a:p>
            <a:pPr>
              <a:spcAft>
                <a:spcPts val="600"/>
              </a:spcAft>
            </a:pPr>
            <a:r>
              <a:rPr lang="en-US" sz="1600" dirty="0" smtClean="0">
                <a:solidFill>
                  <a:schemeClr val="tx1"/>
                </a:solidFill>
              </a:rPr>
              <a:t>Search for and apply the loaner removed part to the Materials list.  If no loaner part is onsite, the next steps can be skipped. </a:t>
            </a:r>
          </a:p>
        </p:txBody>
      </p:sp>
      <p:sp>
        <p:nvSpPr>
          <p:cNvPr id="16" name="Rectangle 1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18" name="Rounded Rectangle 17">
            <a:hlinkClick r:id="" action="ppaction://hlinkshowjump?jump=nextslide"/>
          </p:cNvPr>
          <p:cNvSpPr/>
          <p:nvPr/>
        </p:nvSpPr>
        <p:spPr>
          <a:xfrm>
            <a:off x="7112980" y="6127532"/>
            <a:ext cx="310896" cy="292608"/>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ounded Rectangle 18">
            <a:hlinkClick r:id="" action="ppaction://hlinkshowjump?jump=nextslide"/>
          </p:cNvPr>
          <p:cNvSpPr/>
          <p:nvPr/>
        </p:nvSpPr>
        <p:spPr>
          <a:xfrm>
            <a:off x="7112980" y="6127532"/>
            <a:ext cx="310896" cy="29260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715000" y="932688"/>
            <a:ext cx="3119861"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All removed loaner parts must be added to the Materials list in the </a:t>
            </a:r>
            <a:r>
              <a:rPr lang="en-US" sz="1600" dirty="0" err="1" smtClean="0">
                <a:solidFill>
                  <a:schemeClr val="tx1"/>
                </a:solidFill>
              </a:rPr>
              <a:t>Astea</a:t>
            </a:r>
            <a:r>
              <a:rPr lang="en-US" sz="1600" dirty="0" smtClean="0">
                <a:solidFill>
                  <a:schemeClr val="tx1"/>
                </a:solidFill>
              </a:rPr>
              <a:t> Mobile App for asset/inventory tracking purposes. </a:t>
            </a:r>
          </a:p>
          <a:p>
            <a:pPr>
              <a:spcAft>
                <a:spcPts val="600"/>
              </a:spcAft>
            </a:pPr>
            <a:r>
              <a:rPr lang="en-US" sz="1600" dirty="0" smtClean="0">
                <a:solidFill>
                  <a:schemeClr val="tx1"/>
                </a:solidFill>
              </a:rPr>
              <a:t>Search for and apply the loaner removed part to the Materials list.</a:t>
            </a:r>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Non-Stocked tab</a:t>
            </a:r>
          </a:p>
        </p:txBody>
      </p:sp>
      <p:sp>
        <p:nvSpPr>
          <p:cNvPr id="17" name="Rounded Rectangle 16"/>
          <p:cNvSpPr/>
          <p:nvPr/>
        </p:nvSpPr>
        <p:spPr>
          <a:xfrm>
            <a:off x="7168552" y="1530112"/>
            <a:ext cx="1153264" cy="305718"/>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a:hlinkClick r:id="" action="ppaction://hlinkshowjump?jump=nextslide"/>
          </p:cNvPr>
          <p:cNvSpPr/>
          <p:nvPr/>
        </p:nvSpPr>
        <p:spPr>
          <a:xfrm>
            <a:off x="7166473" y="1531345"/>
            <a:ext cx="1153264" cy="30571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Action Button: Custom 21">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3" name="Action Button: Custom 22">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4" name="Action Button: Custom 23">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5" name="Action Button: Custom 24">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5001" y="932689"/>
            <a:ext cx="3153537" cy="5500973"/>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the Loaner Removed Part to select it</a:t>
            </a:r>
          </a:p>
        </p:txBody>
      </p:sp>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Type loaner in the Search box.  </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There are two parts that cover the loaner scenario:  </a:t>
            </a:r>
          </a:p>
          <a:p>
            <a:pPr lvl="1">
              <a:spcAft>
                <a:spcPts val="600"/>
              </a:spcAft>
              <a:buFont typeface="Arial" pitchFamily="34" charset="0"/>
              <a:buChar char="•"/>
            </a:pPr>
            <a:r>
              <a:rPr lang="en-US" sz="1600" dirty="0" smtClean="0">
                <a:solidFill>
                  <a:schemeClr val="tx1"/>
                </a:solidFill>
              </a:rPr>
              <a:t>  Loaner Installed</a:t>
            </a:r>
          </a:p>
          <a:p>
            <a:pPr lvl="1">
              <a:spcAft>
                <a:spcPts val="600"/>
              </a:spcAft>
              <a:buFont typeface="Arial" pitchFamily="34" charset="0"/>
              <a:buChar char="•"/>
            </a:pPr>
            <a:r>
              <a:rPr lang="en-US" sz="1600" dirty="0" smtClean="0">
                <a:solidFill>
                  <a:schemeClr val="tx1"/>
                </a:solidFill>
              </a:rPr>
              <a:t>  Loaner Removed.</a:t>
            </a:r>
          </a:p>
          <a:p>
            <a:pPr>
              <a:spcAft>
                <a:spcPts val="600"/>
              </a:spcAft>
            </a:pPr>
            <a:r>
              <a:rPr lang="en-US" sz="1600" dirty="0" smtClean="0">
                <a:solidFill>
                  <a:schemeClr val="tx1"/>
                </a:solidFill>
              </a:rPr>
              <a:t>Select the Loaner Removed part.</a:t>
            </a:r>
            <a:endParaRPr lang="en-US" sz="1600" b="1" i="1" dirty="0" smtClean="0">
              <a:solidFill>
                <a:schemeClr val="tx1"/>
              </a:solidFill>
            </a:endParaRPr>
          </a:p>
          <a:p>
            <a:pPr>
              <a:spcAft>
                <a:spcPts val="600"/>
              </a:spcAft>
            </a:pPr>
            <a:endParaRPr lang="en-US" sz="1600" b="1" i="1" dirty="0" smtClean="0">
              <a:solidFill>
                <a:schemeClr val="tx1"/>
              </a:solidFill>
            </a:endParaRPr>
          </a:p>
          <a:p>
            <a:pPr>
              <a:spcAft>
                <a:spcPts val="600"/>
              </a:spcAft>
            </a:pPr>
            <a:endParaRPr lang="en-US" sz="1600" b="1" i="1" dirty="0" smtClean="0">
              <a:solidFill>
                <a:schemeClr val="tx1"/>
              </a:solidFill>
            </a:endParaRPr>
          </a:p>
        </p:txBody>
      </p:sp>
      <p:sp>
        <p:nvSpPr>
          <p:cNvPr id="21" name="Rounded Rectangle 20">
            <a:hlinkClick r:id="" action="ppaction://hlinkshowjump?jump=nextslide"/>
          </p:cNvPr>
          <p:cNvSpPr/>
          <p:nvPr/>
        </p:nvSpPr>
        <p:spPr>
          <a:xfrm>
            <a:off x="5761822" y="2879443"/>
            <a:ext cx="3040655" cy="412397"/>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5761822" y="2879443"/>
            <a:ext cx="3040655" cy="412397"/>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715000" y="932689"/>
            <a:ext cx="3109246" cy="5421249"/>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Post button</a:t>
            </a:r>
          </a:p>
        </p:txBody>
      </p:sp>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Clicking on the part opens the Part Shortcut Menu.  You must post the part to the service request to complete the loaner removal process. </a:t>
            </a:r>
          </a:p>
        </p:txBody>
      </p:sp>
      <p:sp>
        <p:nvSpPr>
          <p:cNvPr id="16" name="Rounded Rectangle 15">
            <a:hlinkClick r:id="" action="ppaction://hlinkshowjump?jump=nextslide"/>
          </p:cNvPr>
          <p:cNvSpPr/>
          <p:nvPr/>
        </p:nvSpPr>
        <p:spPr>
          <a:xfrm>
            <a:off x="7865435" y="3854301"/>
            <a:ext cx="776176" cy="35087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ounded Rectangle 19">
            <a:hlinkClick r:id="" action="ppaction://hlinkshowjump?jump=nextslide"/>
          </p:cNvPr>
          <p:cNvSpPr/>
          <p:nvPr/>
        </p:nvSpPr>
        <p:spPr>
          <a:xfrm>
            <a:off x="7865435" y="3854301"/>
            <a:ext cx="776176" cy="35087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715001" y="932688"/>
            <a:ext cx="3082671" cy="5430107"/>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Reinstall a Repaired Part – Remove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In Comments, enter the Product ID and Description of the returned loaner part.  </a:t>
            </a:r>
          </a:p>
          <a:p>
            <a:pPr>
              <a:spcAft>
                <a:spcPts val="600"/>
              </a:spcAft>
            </a:pPr>
            <a:endParaRPr lang="en-US" sz="1600" dirty="0" smtClean="0">
              <a:solidFill>
                <a:schemeClr val="tx1"/>
              </a:solidFill>
            </a:endParaRPr>
          </a:p>
        </p:txBody>
      </p:sp>
      <p:sp>
        <p:nvSpPr>
          <p:cNvPr id="19" name="Rectangle 18"/>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17" name="Rounded Rectangle 16">
            <a:hlinkClick r:id="" action="ppaction://hlinkshowjump?jump=nextslide"/>
          </p:cNvPr>
          <p:cNvSpPr/>
          <p:nvPr/>
        </p:nvSpPr>
        <p:spPr>
          <a:xfrm>
            <a:off x="7462799" y="6056181"/>
            <a:ext cx="373902" cy="29204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7460720" y="6070749"/>
            <a:ext cx="373902" cy="29204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1" name="Action Button: Custom 20">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srcRect/>
          <a:stretch>
            <a:fillRect/>
          </a:stretch>
        </p:blipFill>
        <p:spPr bwMode="auto">
          <a:xfrm>
            <a:off x="5715000" y="932688"/>
            <a:ext cx="3152775" cy="551383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27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The Loaner Returned Part is added to the Materials list which completes the repair/loaner process.</a:t>
            </a:r>
          </a:p>
          <a:p>
            <a:pPr>
              <a:spcAft>
                <a:spcPts val="600"/>
              </a:spcAft>
              <a:buNone/>
            </a:pPr>
            <a:endParaRPr lang="en-US" sz="1600" dirty="0" smtClean="0">
              <a:solidFill>
                <a:schemeClr val="tx1"/>
              </a:solidFill>
            </a:endParaRPr>
          </a:p>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This concludes this module.   </a:t>
            </a:r>
          </a:p>
          <a:p>
            <a:pPr>
              <a:spcAft>
                <a:spcPts val="600"/>
              </a:spcAft>
              <a:buNone/>
            </a:pPr>
            <a:endParaRPr lang="en-US" sz="1600" dirty="0" smtClean="0">
              <a:solidFill>
                <a:schemeClr val="tx1"/>
              </a:solidFill>
            </a:endParaRPr>
          </a:p>
        </p:txBody>
      </p:sp>
      <p:sp>
        <p:nvSpPr>
          <p:cNvPr id="16" name="Action Button: Custom 15">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8" name="Action Button: Custom 17">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9" name="Action Button: Custom 18">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0" name="Action Button: Custom 19">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
        <p:nvSpPr>
          <p:cNvPr id="24" name="Rectangle 23"/>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Click on the Next button below</a:t>
            </a:r>
          </a:p>
        </p:txBody>
      </p:sp>
      <p:sp>
        <p:nvSpPr>
          <p:cNvPr id="25" name="Action Button: Custom 24">
            <a:hlinkClick r:id="" action="ppaction://hlinkshowjump?jump=nextslide" highlightClick="1"/>
          </p:cNvPr>
          <p:cNvSpPr>
            <a:spLocks/>
          </p:cNvSpPr>
          <p:nvPr/>
        </p:nvSpPr>
        <p:spPr>
          <a:xfrm>
            <a:off x="4989924"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Next</a:t>
            </a:r>
            <a:endParaRPr lang="en-US" sz="750" dirty="0">
              <a:solidFill>
                <a:schemeClr val="tx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Custom 1">
            <a:hlinkClick r:id="" action="ppaction://hlinkshowjump?jump=previousslide" highlightClick="1"/>
          </p:cNvPr>
          <p:cNvSpPr>
            <a:spLocks/>
          </p:cNvSpPr>
          <p:nvPr/>
        </p:nvSpPr>
        <p:spPr>
          <a:xfrm>
            <a:off x="3599122"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3" name="Action Button: Custom 2">
            <a:hlinkClick r:id="" action="ppaction://hlinkshowjump?jump=endshow" highlightClick="1"/>
          </p:cNvPr>
          <p:cNvSpPr>
            <a:spLocks/>
          </p:cNvSpPr>
          <p:nvPr/>
        </p:nvSpPr>
        <p:spPr>
          <a:xfrm>
            <a:off x="4936150"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4" name="Action Button: Custom 3">
            <a:hlinkClick r:id="" action="ppaction://hlinkshowjump?jump=firstslide" highlightClick="1"/>
          </p:cNvPr>
          <p:cNvSpPr>
            <a:spLocks/>
          </p:cNvSpPr>
          <p:nvPr/>
        </p:nvSpPr>
        <p:spPr>
          <a:xfrm>
            <a:off x="4267636"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Tree>
    <p:extLst>
      <p:ext uri="{BB962C8B-B14F-4D97-AF65-F5344CB8AC3E}">
        <p14:creationId xmlns:p14="http://schemas.microsoft.com/office/powerpoint/2010/main" xmlns="" val="172997134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r"/>
            <a:fld id="{9E1E164E-33F5-9B46-810F-75CC45996516}" type="slidenum">
              <a:rPr lang="en-US" smtClean="0"/>
              <a:pPr algn="r"/>
              <a:t>29</a:t>
            </a:fld>
            <a:endParaRPr lang="en-US" dirty="0"/>
          </a:p>
        </p:txBody>
      </p:sp>
      <p:sp>
        <p:nvSpPr>
          <p:cNvPr id="6" name="TextBox 5"/>
          <p:cNvSpPr txBox="1"/>
          <p:nvPr/>
        </p:nvSpPr>
        <p:spPr>
          <a:xfrm>
            <a:off x="0" y="140752"/>
            <a:ext cx="9144000" cy="723275"/>
          </a:xfrm>
          <a:prstGeom prst="rect">
            <a:avLst/>
          </a:prstGeom>
          <a:noFill/>
        </p:spPr>
        <p:txBody>
          <a:bodyPr wrap="square" rtlCol="0">
            <a:spAutoFit/>
          </a:bodyPr>
          <a:lstStyle/>
          <a:p>
            <a:pPr algn="ctr"/>
            <a:r>
              <a:rPr lang="en-US" dirty="0" smtClean="0"/>
              <a:t>Icon Legend</a:t>
            </a:r>
            <a:br>
              <a:rPr lang="en-US" dirty="0" smtClean="0"/>
            </a:br>
            <a:endParaRPr lang="en-US" sz="600" dirty="0" smtClean="0"/>
          </a:p>
          <a:p>
            <a:pPr algn="ctr"/>
            <a:r>
              <a:rPr lang="en-US" sz="1600" dirty="0" smtClean="0"/>
              <a:t>Common icons used throughout the Astea application</a:t>
            </a:r>
            <a:endParaRPr lang="en-US" sz="1600" dirty="0"/>
          </a:p>
        </p:txBody>
      </p:sp>
      <p:sp>
        <p:nvSpPr>
          <p:cNvPr id="4" name="Action Button: Custom 3">
            <a:hlinkClick r:id="" action="ppaction://hlinkshowjump?jump=lastslideviewed" highlightClick="1"/>
          </p:cNvPr>
          <p:cNvSpPr>
            <a:spLocks noChangeAspect="1"/>
          </p:cNvSpPr>
          <p:nvPr/>
        </p:nvSpPr>
        <p:spPr>
          <a:xfrm>
            <a:off x="4128363" y="6087416"/>
            <a:ext cx="1005840" cy="407437"/>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Return</a:t>
            </a:r>
            <a:endParaRPr lang="en-US" sz="12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1821706" y="831576"/>
            <a:ext cx="5516602" cy="4849962"/>
          </a:xfrm>
          <a:prstGeom prst="rect">
            <a:avLst/>
          </a:prstGeom>
          <a:noFill/>
          <a:ln w="9525">
            <a:noFill/>
            <a:miter lim="800000"/>
            <a:headEnd/>
            <a:tailEnd/>
          </a:ln>
        </p:spPr>
      </p:pic>
      <p:sp>
        <p:nvSpPr>
          <p:cNvPr id="9" name="TextBox 8"/>
          <p:cNvSpPr txBox="1"/>
          <p:nvPr/>
        </p:nvSpPr>
        <p:spPr>
          <a:xfrm>
            <a:off x="-2148" y="5689453"/>
            <a:ext cx="9144000" cy="338554"/>
          </a:xfrm>
          <a:prstGeom prst="rect">
            <a:avLst/>
          </a:prstGeom>
          <a:noFill/>
        </p:spPr>
        <p:txBody>
          <a:bodyPr wrap="square" rtlCol="0">
            <a:spAutoFit/>
          </a:bodyPr>
          <a:lstStyle/>
          <a:p>
            <a:pPr algn="ctr"/>
            <a:r>
              <a:rPr lang="en-US" sz="1600" dirty="0" smtClean="0"/>
              <a:t>Click on the Return button below to resume presentation</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cstate="print"/>
          <a:srcRect/>
          <a:stretch>
            <a:fillRect/>
          </a:stretch>
        </p:blipFill>
        <p:spPr bwMode="auto">
          <a:xfrm>
            <a:off x="5715000" y="1024128"/>
            <a:ext cx="3026664" cy="5376672"/>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3</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The </a:t>
            </a:r>
            <a:r>
              <a:rPr lang="en-US" sz="1600" dirty="0" err="1" smtClean="0">
                <a:solidFill>
                  <a:schemeClr val="tx1"/>
                </a:solidFill>
              </a:rPr>
              <a:t>Astea</a:t>
            </a:r>
            <a:r>
              <a:rPr lang="en-US" sz="1600" dirty="0" smtClean="0">
                <a:solidFill>
                  <a:schemeClr val="tx1"/>
                </a:solidFill>
              </a:rPr>
              <a:t> Mobile App’s part repair and loaner install/removal functionality is in the Materials tab.  All transitions:</a:t>
            </a:r>
          </a:p>
          <a:p>
            <a:pPr lvl="1">
              <a:spcAft>
                <a:spcPts val="600"/>
              </a:spcAft>
              <a:buFont typeface="Arial" pitchFamily="34" charset="0"/>
              <a:buChar char="•"/>
            </a:pPr>
            <a:r>
              <a:rPr lang="en-US" sz="1600" dirty="0" smtClean="0">
                <a:solidFill>
                  <a:schemeClr val="tx1"/>
                </a:solidFill>
              </a:rPr>
              <a:t>  Part sent for repair</a:t>
            </a:r>
          </a:p>
          <a:p>
            <a:pPr lvl="1">
              <a:spcAft>
                <a:spcPts val="600"/>
              </a:spcAft>
              <a:buFont typeface="Arial" pitchFamily="34" charset="0"/>
              <a:buChar char="•"/>
            </a:pPr>
            <a:r>
              <a:rPr lang="en-US" sz="1600" dirty="0" smtClean="0">
                <a:solidFill>
                  <a:schemeClr val="tx1"/>
                </a:solidFill>
              </a:rPr>
              <a:t>  Loaner installed</a:t>
            </a:r>
          </a:p>
          <a:p>
            <a:pPr lvl="1">
              <a:spcAft>
                <a:spcPts val="600"/>
              </a:spcAft>
              <a:buFont typeface="Arial" pitchFamily="34" charset="0"/>
              <a:buChar char="•"/>
            </a:pPr>
            <a:r>
              <a:rPr lang="en-US" sz="1600" dirty="0" smtClean="0">
                <a:solidFill>
                  <a:schemeClr val="tx1"/>
                </a:solidFill>
              </a:rPr>
              <a:t>  Loaner removed</a:t>
            </a:r>
          </a:p>
          <a:p>
            <a:pPr lvl="1">
              <a:spcAft>
                <a:spcPts val="600"/>
              </a:spcAft>
              <a:buFont typeface="Arial" pitchFamily="34" charset="0"/>
              <a:buChar char="•"/>
            </a:pPr>
            <a:r>
              <a:rPr lang="en-US" sz="1600" dirty="0" smtClean="0">
                <a:solidFill>
                  <a:schemeClr val="tx1"/>
                </a:solidFill>
              </a:rPr>
              <a:t>  Repaired part installed</a:t>
            </a:r>
          </a:p>
          <a:p>
            <a:pPr>
              <a:spcAft>
                <a:spcPts val="600"/>
              </a:spcAft>
            </a:pPr>
            <a:r>
              <a:rPr lang="en-US" sz="1600" dirty="0" smtClean="0">
                <a:solidFill>
                  <a:schemeClr val="tx1"/>
                </a:solidFill>
              </a:rPr>
              <a:t>Must be entered into the </a:t>
            </a:r>
            <a:r>
              <a:rPr lang="en-US" sz="1600" dirty="0" err="1" smtClean="0">
                <a:solidFill>
                  <a:schemeClr val="tx1"/>
                </a:solidFill>
              </a:rPr>
              <a:t>Astea</a:t>
            </a:r>
            <a:r>
              <a:rPr lang="en-US" sz="1600" dirty="0" smtClean="0">
                <a:solidFill>
                  <a:schemeClr val="tx1"/>
                </a:solidFill>
              </a:rPr>
              <a:t> Mobile App.  </a:t>
            </a:r>
          </a:p>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Let’s start by sending a part out for repair. </a:t>
            </a:r>
          </a:p>
          <a:p>
            <a:pPr>
              <a:spcAft>
                <a:spcPts val="600"/>
              </a:spcAft>
              <a:buNone/>
            </a:pPr>
            <a:endParaRPr lang="en-US" sz="1600" dirty="0" smtClean="0">
              <a:solidFill>
                <a:schemeClr val="tx1"/>
              </a:solidFill>
            </a:endParaRPr>
          </a:p>
          <a:p>
            <a:pPr>
              <a:spcAft>
                <a:spcPts val="600"/>
              </a:spcAft>
              <a:buNone/>
            </a:pPr>
            <a:endParaRPr lang="en-US" sz="1600" dirty="0" smtClean="0">
              <a:solidFill>
                <a:schemeClr val="tx1"/>
              </a:solidFill>
            </a:endParaRPr>
          </a:p>
        </p:txBody>
      </p:sp>
      <p:sp>
        <p:nvSpPr>
          <p:cNvPr id="7" name="Rectangle 6"/>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Materials tab</a:t>
            </a:r>
          </a:p>
        </p:txBody>
      </p:sp>
      <p:sp>
        <p:nvSpPr>
          <p:cNvPr id="15" name="Rounded Rectangle 14">
            <a:hlinkClick r:id="" action="ppaction://hlinkshowjump?jump=nextslide"/>
          </p:cNvPr>
          <p:cNvSpPr>
            <a:spLocks noChangeAspect="1"/>
          </p:cNvSpPr>
          <p:nvPr/>
        </p:nvSpPr>
        <p:spPr>
          <a:xfrm>
            <a:off x="8446736" y="1600200"/>
            <a:ext cx="319203"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hlinkClick r:id="" action="ppaction://hlinkshowjump?jump=nextslide"/>
          </p:cNvPr>
          <p:cNvSpPr>
            <a:spLocks noChangeAspect="1"/>
          </p:cNvSpPr>
          <p:nvPr/>
        </p:nvSpPr>
        <p:spPr>
          <a:xfrm>
            <a:off x="8446737" y="1600200"/>
            <a:ext cx="319203" cy="292608"/>
          </a:xfrm>
          <a:prstGeom prst="roundRect">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Custom 2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6" name="Action Button: Custom 2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7" name="Action Button: Custom 26">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8" name="Action Button: Custom 27">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5715000" y="932688"/>
            <a:ext cx="3114675" cy="5495925"/>
            <a:chOff x="5715000" y="932688"/>
            <a:chExt cx="3114675" cy="5495925"/>
          </a:xfrm>
        </p:grpSpPr>
        <p:pic>
          <p:nvPicPr>
            <p:cNvPr id="1026" name="Picture 2"/>
            <p:cNvPicPr>
              <a:picLocks noChangeAspect="1" noChangeArrowheads="1"/>
            </p:cNvPicPr>
            <p:nvPr/>
          </p:nvPicPr>
          <p:blipFill>
            <a:blip r:embed="rId3"/>
            <a:srcRect/>
            <a:stretch>
              <a:fillRect/>
            </a:stretch>
          </p:blipFill>
          <p:spPr bwMode="auto">
            <a:xfrm>
              <a:off x="5715000" y="932688"/>
              <a:ext cx="3114675" cy="5495925"/>
            </a:xfrm>
            <a:prstGeom prst="rect">
              <a:avLst/>
            </a:prstGeom>
            <a:noFill/>
            <a:ln w="9525">
              <a:noFill/>
              <a:miter lim="800000"/>
              <a:headEnd/>
              <a:tailEnd/>
            </a:ln>
          </p:spPr>
        </p:pic>
        <p:sp>
          <p:nvSpPr>
            <p:cNvPr id="18" name="Rectangle 17"/>
            <p:cNvSpPr/>
            <p:nvPr/>
          </p:nvSpPr>
          <p:spPr>
            <a:xfrm>
              <a:off x="5752071" y="2112994"/>
              <a:ext cx="3035808" cy="667265"/>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4</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send a part out for repair a ‘Repair’ part must be added to the Materials list.  The ‘Repair’ part in the Materials list will send a notification to the branch that a part is coming back for repair.  </a:t>
            </a:r>
          </a:p>
          <a:p>
            <a:pPr>
              <a:spcAft>
                <a:spcPts val="600"/>
              </a:spcAft>
            </a:pPr>
            <a:r>
              <a:rPr lang="en-US" sz="1600" dirty="0" smtClean="0">
                <a:solidFill>
                  <a:schemeClr val="tx1"/>
                </a:solidFill>
              </a:rPr>
              <a:t>You will still need to physically deliver the part for repair back to the Branch. </a:t>
            </a:r>
          </a:p>
          <a:p>
            <a:pPr>
              <a:spcAft>
                <a:spcPts val="600"/>
              </a:spcAft>
            </a:pPr>
            <a:endParaRPr lang="en-US" sz="800" dirty="0" smtClean="0">
              <a:solidFill>
                <a:schemeClr val="tx1"/>
              </a:solidFill>
            </a:endParaRPr>
          </a:p>
          <a:p>
            <a:pPr>
              <a:spcAft>
                <a:spcPts val="600"/>
              </a:spcAft>
            </a:pPr>
            <a:r>
              <a:rPr lang="en-US" sz="1600" dirty="0" smtClean="0">
                <a:solidFill>
                  <a:schemeClr val="tx1"/>
                </a:solidFill>
              </a:rPr>
              <a:t>Search for and apply the repair part to the Materials list.</a:t>
            </a:r>
          </a:p>
          <a:p>
            <a:pPr>
              <a:spcAft>
                <a:spcPts val="600"/>
              </a:spcAft>
            </a:pPr>
            <a:endParaRPr lang="en-US" sz="800" dirty="0" smtClean="0">
              <a:solidFill>
                <a:schemeClr val="tx1"/>
              </a:solidFill>
            </a:endParaRPr>
          </a:p>
        </p:txBody>
      </p:sp>
      <p:sp>
        <p:nvSpPr>
          <p:cNvPr id="26" name="Rectangle 25"/>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Add Item Icon in the footer</a:t>
            </a:r>
          </a:p>
        </p:txBody>
      </p:sp>
      <p:sp>
        <p:nvSpPr>
          <p:cNvPr id="30" name="Rounded Rectangle 29">
            <a:hlinkClick r:id="" action="ppaction://hlinkshowjump?jump=nextslide"/>
          </p:cNvPr>
          <p:cNvSpPr>
            <a:spLocks noChangeAspect="1"/>
          </p:cNvSpPr>
          <p:nvPr/>
        </p:nvSpPr>
        <p:spPr>
          <a:xfrm>
            <a:off x="7105650" y="6100112"/>
            <a:ext cx="314325" cy="292608"/>
          </a:xfrm>
          <a:prstGeom prst="roundRect">
            <a:avLst/>
          </a:prstGeom>
          <a:solidFill>
            <a:srgbClr val="FFFFFF">
              <a:alpha val="0"/>
            </a:srgbClr>
          </a:solidFill>
          <a:ln w="25400">
            <a:solidFill>
              <a:srgbClr val="0097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hlinkClick r:id="" action="ppaction://hlinkshowjump?jump=nextslide"/>
          </p:cNvPr>
          <p:cNvSpPr>
            <a:spLocks noChangeAspect="1"/>
          </p:cNvSpPr>
          <p:nvPr/>
        </p:nvSpPr>
        <p:spPr>
          <a:xfrm>
            <a:off x="7105650" y="6100112"/>
            <a:ext cx="314325" cy="292608"/>
          </a:xfrm>
          <a:prstGeom prst="roundRect">
            <a:avLst>
              <a:gd name="adj" fmla="val 16667"/>
            </a:avLst>
          </a:prstGeom>
          <a:solidFill>
            <a:srgbClr val="FFFFFF">
              <a:alpha val="0"/>
            </a:srgb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5" name="Action Button: Custom 14">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16" name="Action Button: Custom 15">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17" name="Action Button: Custom 16">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715000" y="932688"/>
            <a:ext cx="3119861" cy="539496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5</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pPr>
            <a:r>
              <a:rPr lang="en-US" sz="1600" dirty="0" smtClean="0">
                <a:solidFill>
                  <a:schemeClr val="tx1"/>
                </a:solidFill>
              </a:rPr>
              <a:t>To send a part out for repair a ‘Repair’ part must be added to the Materials list.  The ‘Repair’ part in the Materials list will send a notification to the branch that a part is coming back for repair.  </a:t>
            </a:r>
          </a:p>
          <a:p>
            <a:pPr>
              <a:spcAft>
                <a:spcPts val="600"/>
              </a:spcAft>
            </a:pPr>
            <a:r>
              <a:rPr lang="en-US" sz="1600" dirty="0" smtClean="0">
                <a:solidFill>
                  <a:schemeClr val="tx1"/>
                </a:solidFill>
              </a:rPr>
              <a:t>You will still need to physically deliver the part for repair back to the Branch. </a:t>
            </a:r>
          </a:p>
          <a:p>
            <a:pPr>
              <a:spcAft>
                <a:spcPts val="600"/>
              </a:spcAft>
            </a:pPr>
            <a:endParaRPr lang="en-US" sz="800" dirty="0" smtClean="0">
              <a:solidFill>
                <a:schemeClr val="tx1"/>
              </a:solidFill>
            </a:endParaRPr>
          </a:p>
          <a:p>
            <a:pPr>
              <a:spcAft>
                <a:spcPts val="600"/>
              </a:spcAft>
            </a:pPr>
            <a:r>
              <a:rPr lang="en-US" sz="1600" dirty="0" smtClean="0">
                <a:solidFill>
                  <a:schemeClr val="tx1"/>
                </a:solidFill>
              </a:rPr>
              <a:t>Search for and apply the repair part to the Materials list.</a:t>
            </a:r>
          </a:p>
        </p:txBody>
      </p:sp>
      <p:sp>
        <p:nvSpPr>
          <p:cNvPr id="13" name="Rounded Rectangle 12"/>
          <p:cNvSpPr/>
          <p:nvPr/>
        </p:nvSpPr>
        <p:spPr>
          <a:xfrm>
            <a:off x="7166924" y="1531535"/>
            <a:ext cx="1148453" cy="306871"/>
          </a:xfrm>
          <a:prstGeom prst="roundRect">
            <a:avLst/>
          </a:prstGeom>
          <a:no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Non-Stocked tab</a:t>
            </a:r>
          </a:p>
        </p:txBody>
      </p:sp>
      <p:sp>
        <p:nvSpPr>
          <p:cNvPr id="20" name="Rounded Rectangle 19">
            <a:hlinkClick r:id="" action="ppaction://hlinkshowjump?jump=nextslide"/>
          </p:cNvPr>
          <p:cNvSpPr/>
          <p:nvPr/>
        </p:nvSpPr>
        <p:spPr>
          <a:xfrm>
            <a:off x="7164845" y="1532768"/>
            <a:ext cx="1148453" cy="306871"/>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Action Button: Custom 16">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1" name="Action Button: Custom 20">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2" name="Action Button: Custom 21">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5000" y="932688"/>
            <a:ext cx="3178493" cy="5470589"/>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*REPAIR part to add it</a:t>
            </a:r>
          </a:p>
        </p:txBody>
      </p:sp>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6</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search for the Repair part type ‘repair’ in the Search box.  </a:t>
            </a:r>
          </a:p>
          <a:p>
            <a:pPr>
              <a:spcAft>
                <a:spcPts val="600"/>
              </a:spcAft>
            </a:pPr>
            <a:endParaRPr lang="en-US" sz="1600" dirty="0" smtClean="0">
              <a:solidFill>
                <a:schemeClr val="tx1"/>
              </a:solidFill>
            </a:endParaRPr>
          </a:p>
          <a:p>
            <a:pPr>
              <a:spcAft>
                <a:spcPts val="600"/>
              </a:spcAft>
            </a:pPr>
            <a:r>
              <a:rPr lang="en-US" sz="1600" b="1" i="1" dirty="0" smtClean="0">
                <a:solidFill>
                  <a:schemeClr val="tx1"/>
                </a:solidFill>
              </a:rPr>
              <a:t>Tip:  </a:t>
            </a:r>
            <a:r>
              <a:rPr lang="en-US" sz="1600" i="1" dirty="0" smtClean="0">
                <a:solidFill>
                  <a:schemeClr val="tx1"/>
                </a:solidFill>
              </a:rPr>
              <a:t>Notice as you type, the parts list minimizes to included only terms that match the search criteria.</a:t>
            </a:r>
          </a:p>
        </p:txBody>
      </p:sp>
      <p:sp>
        <p:nvSpPr>
          <p:cNvPr id="21" name="Rounded Rectangle 20">
            <a:hlinkClick r:id="" action="ppaction://hlinkshowjump?jump=nextslide"/>
          </p:cNvPr>
          <p:cNvSpPr/>
          <p:nvPr/>
        </p:nvSpPr>
        <p:spPr>
          <a:xfrm>
            <a:off x="5737253" y="2468880"/>
            <a:ext cx="3074479" cy="407485"/>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5737253" y="2468880"/>
            <a:ext cx="3074479" cy="407485"/>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Action Button: Custom 13">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5000" y="932688"/>
            <a:ext cx="3126962" cy="5465540"/>
          </a:xfrm>
          <a:prstGeom prst="rect">
            <a:avLst/>
          </a:prstGeom>
          <a:noFill/>
          <a:ln w="9525">
            <a:noFill/>
            <a:miter lim="800000"/>
            <a:headEnd/>
            <a:tailEnd/>
          </a:ln>
        </p:spPr>
      </p:pic>
      <p:sp>
        <p:nvSpPr>
          <p:cNvPr id="19" name="Rectangle 18"/>
          <p:cNvSpPr/>
          <p:nvPr/>
        </p:nvSpPr>
        <p:spPr>
          <a:xfrm>
            <a:off x="457199"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Post button</a:t>
            </a:r>
          </a:p>
        </p:txBody>
      </p:sp>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7</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buNone/>
            </a:pPr>
            <a:endParaRPr lang="en-US" sz="1600" dirty="0" smtClean="0">
              <a:solidFill>
                <a:schemeClr val="tx1"/>
              </a:solidFill>
            </a:endParaRPr>
          </a:p>
          <a:p>
            <a:pPr>
              <a:spcAft>
                <a:spcPts val="600"/>
              </a:spcAft>
              <a:buNone/>
            </a:pPr>
            <a:r>
              <a:rPr lang="en-US" sz="1600" dirty="0" smtClean="0">
                <a:solidFill>
                  <a:schemeClr val="tx1"/>
                </a:solidFill>
              </a:rPr>
              <a:t>Clicking on the part opens the Part Shortcut Menu.  You must post the part to the service request to complete the repair process. </a:t>
            </a:r>
          </a:p>
        </p:txBody>
      </p:sp>
      <p:sp>
        <p:nvSpPr>
          <p:cNvPr id="16" name="Rounded Rectangle 15">
            <a:hlinkClick r:id="" action="ppaction://hlinkshowjump?jump=nextslide"/>
          </p:cNvPr>
          <p:cNvSpPr/>
          <p:nvPr/>
        </p:nvSpPr>
        <p:spPr>
          <a:xfrm>
            <a:off x="7872605" y="3397532"/>
            <a:ext cx="773485" cy="377390"/>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ounded Rectangle 19">
            <a:hlinkClick r:id="" action="ppaction://hlinkshowjump?jump=nextslide"/>
          </p:cNvPr>
          <p:cNvSpPr/>
          <p:nvPr/>
        </p:nvSpPr>
        <p:spPr>
          <a:xfrm>
            <a:off x="7872605" y="3397532"/>
            <a:ext cx="773485" cy="377390"/>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7" name="Action Button: Custom 16">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2" name="Action Button: Custom 21">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5000" y="932688"/>
            <a:ext cx="3126962" cy="5465540"/>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8</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To notify the Branch a part is coming back for repair, the Disposition* of the *REPAIR part must be changed from Fulfilled to Open.</a:t>
            </a:r>
          </a:p>
          <a:p>
            <a:pPr>
              <a:spcAft>
                <a:spcPts val="600"/>
              </a:spcAft>
            </a:pPr>
            <a:endParaRPr lang="en-US" sz="1600" dirty="0" smtClean="0">
              <a:solidFill>
                <a:schemeClr val="tx1"/>
              </a:solidFill>
            </a:endParaRPr>
          </a:p>
          <a:p>
            <a:pPr>
              <a:spcAft>
                <a:spcPts val="600"/>
              </a:spcAft>
            </a:pPr>
            <a:r>
              <a:rPr lang="en-US" sz="1600" dirty="0" smtClean="0">
                <a:solidFill>
                  <a:schemeClr val="tx1"/>
                </a:solidFill>
              </a:rPr>
              <a:t>An Open Disposition* indicates action is needed by the Branch for the part. </a:t>
            </a:r>
          </a:p>
        </p:txBody>
      </p:sp>
      <p:sp>
        <p:nvSpPr>
          <p:cNvPr id="19" name="Rectangle 18"/>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Select Open and click Done</a:t>
            </a:r>
          </a:p>
        </p:txBody>
      </p:sp>
      <p:sp>
        <p:nvSpPr>
          <p:cNvPr id="17" name="Rounded Rectangle 16">
            <a:hlinkClick r:id="" action="ppaction://hlinkshowjump?jump=nextslide"/>
          </p:cNvPr>
          <p:cNvSpPr/>
          <p:nvPr/>
        </p:nvSpPr>
        <p:spPr>
          <a:xfrm>
            <a:off x="8268070" y="4613429"/>
            <a:ext cx="504252" cy="313678"/>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8268070" y="4613429"/>
            <a:ext cx="504252" cy="313678"/>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ction Button: Custom 14">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16" name="Action Button: Custom 15">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0" name="Action Button: Custom 19">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1" name="Action Button: Custom 20">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715000" y="932688"/>
            <a:ext cx="3073813" cy="5430107"/>
          </a:xfrm>
          <a:prstGeom prst="rect">
            <a:avLst/>
          </a:prstGeom>
          <a:noFill/>
          <a:ln w="9525">
            <a:noFill/>
            <a:miter lim="800000"/>
            <a:headEnd/>
            <a:tailEnd/>
          </a:ln>
        </p:spPr>
      </p:pic>
      <p:sp>
        <p:nvSpPr>
          <p:cNvPr id="2" name="Title 1"/>
          <p:cNvSpPr>
            <a:spLocks noGrp="1"/>
          </p:cNvSpPr>
          <p:nvPr>
            <p:ph type="title"/>
          </p:nvPr>
        </p:nvSpPr>
        <p:spPr>
          <a:xfrm>
            <a:off x="457200" y="249614"/>
            <a:ext cx="8229600" cy="527287"/>
          </a:xfrm>
        </p:spPr>
        <p:txBody>
          <a:bodyPr/>
          <a:lstStyle/>
          <a:p>
            <a:r>
              <a:rPr lang="en-US" dirty="0" smtClean="0"/>
              <a:t>Repair a Part – Leave Loaner</a:t>
            </a:r>
            <a:endParaRPr lang="en-US" dirty="0"/>
          </a:p>
        </p:txBody>
      </p:sp>
      <p:sp>
        <p:nvSpPr>
          <p:cNvPr id="10" name="Slide Number Placeholder 9"/>
          <p:cNvSpPr>
            <a:spLocks noGrp="1"/>
          </p:cNvSpPr>
          <p:nvPr>
            <p:ph type="sldNum" sz="quarter" idx="15"/>
          </p:nvPr>
        </p:nvSpPr>
        <p:spPr/>
        <p:txBody>
          <a:bodyPr/>
          <a:lstStyle/>
          <a:p>
            <a:pPr algn="r"/>
            <a:fld id="{9E1E164E-33F5-9B46-810F-75CC45996516}" type="slidenum">
              <a:rPr lang="en-US" smtClean="0"/>
              <a:pPr algn="r"/>
              <a:t>9</a:t>
            </a:fld>
            <a:endParaRPr lang="en-US" dirty="0"/>
          </a:p>
        </p:txBody>
      </p:sp>
      <p:cxnSp>
        <p:nvCxnSpPr>
          <p:cNvPr id="8" name="Straight Connector 7"/>
          <p:cNvCxnSpPr/>
          <p:nvPr/>
        </p:nvCxnSpPr>
        <p:spPr>
          <a:xfrm>
            <a:off x="457200" y="776901"/>
            <a:ext cx="8229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57200" y="995083"/>
            <a:ext cx="3863788" cy="4007224"/>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spcAft>
                <a:spcPts val="600"/>
              </a:spcAft>
            </a:pPr>
            <a:endParaRPr lang="en-US" sz="1600" dirty="0" smtClean="0">
              <a:solidFill>
                <a:schemeClr val="tx1"/>
              </a:solidFill>
            </a:endParaRPr>
          </a:p>
          <a:p>
            <a:pPr>
              <a:spcAft>
                <a:spcPts val="600"/>
              </a:spcAft>
            </a:pPr>
            <a:r>
              <a:rPr lang="en-US" sz="1600" dirty="0" smtClean="0">
                <a:solidFill>
                  <a:schemeClr val="tx1"/>
                </a:solidFill>
              </a:rPr>
              <a:t>In Comments, enter the Product ID and Description of the part to be repaired.  </a:t>
            </a:r>
          </a:p>
          <a:p>
            <a:pPr>
              <a:spcAft>
                <a:spcPts val="600"/>
              </a:spcAft>
            </a:pPr>
            <a:r>
              <a:rPr lang="en-US" sz="1600" dirty="0" smtClean="0">
                <a:solidFill>
                  <a:schemeClr val="tx1"/>
                </a:solidFill>
              </a:rPr>
              <a:t>Include other pertinent details as well since these comments are included in the communication to the branch.   </a:t>
            </a:r>
          </a:p>
          <a:p>
            <a:pPr>
              <a:spcAft>
                <a:spcPts val="600"/>
              </a:spcAft>
            </a:pPr>
            <a:endParaRPr lang="en-US" sz="1600" dirty="0" smtClean="0">
              <a:solidFill>
                <a:schemeClr val="tx1"/>
              </a:solidFill>
            </a:endParaRPr>
          </a:p>
        </p:txBody>
      </p:sp>
      <p:sp>
        <p:nvSpPr>
          <p:cNvPr id="19" name="Rectangle 18"/>
          <p:cNvSpPr/>
          <p:nvPr/>
        </p:nvSpPr>
        <p:spPr>
          <a:xfrm>
            <a:off x="384360" y="5508250"/>
            <a:ext cx="3863789" cy="62902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spcAft>
                <a:spcPts val="600"/>
              </a:spcAft>
            </a:pPr>
            <a:r>
              <a:rPr lang="en-US" sz="1200" b="1" dirty="0" smtClean="0">
                <a:solidFill>
                  <a:schemeClr val="tx1"/>
                </a:solidFill>
              </a:rPr>
              <a:t>Action: Click on the Save Icon in the footer</a:t>
            </a:r>
          </a:p>
        </p:txBody>
      </p:sp>
      <p:sp>
        <p:nvSpPr>
          <p:cNvPr id="17" name="Rounded Rectangle 16">
            <a:hlinkClick r:id="" action="ppaction://hlinkshowjump?jump=nextslide"/>
          </p:cNvPr>
          <p:cNvSpPr/>
          <p:nvPr/>
        </p:nvSpPr>
        <p:spPr>
          <a:xfrm>
            <a:off x="7470659" y="6052333"/>
            <a:ext cx="388972" cy="307204"/>
          </a:xfrm>
          <a:prstGeom prst="roundRect">
            <a:avLst/>
          </a:prstGeom>
          <a:solidFill>
            <a:srgbClr val="FFFFFF">
              <a:alpha val="0"/>
            </a:srgbClr>
          </a:solidFill>
          <a:ln w="254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Rounded Rectangle 21">
            <a:hlinkClick r:id="" action="ppaction://hlinkshowjump?jump=nextslide"/>
          </p:cNvPr>
          <p:cNvSpPr/>
          <p:nvPr/>
        </p:nvSpPr>
        <p:spPr>
          <a:xfrm>
            <a:off x="7468580" y="6066901"/>
            <a:ext cx="388972" cy="307204"/>
          </a:xfrm>
          <a:prstGeom prst="roundRect">
            <a:avLst/>
          </a:prstGeom>
          <a:solidFill>
            <a:srgbClr val="FFFFFF">
              <a:alpha val="0"/>
            </a:srgbClr>
          </a:solidFill>
          <a:ln w="25400">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Rounded Rectangular Callout 14"/>
          <p:cNvSpPr/>
          <p:nvPr/>
        </p:nvSpPr>
        <p:spPr>
          <a:xfrm>
            <a:off x="7031116" y="4181383"/>
            <a:ext cx="1442536" cy="466725"/>
          </a:xfrm>
          <a:prstGeom prst="wedgeRoundRectCallout">
            <a:avLst>
              <a:gd name="adj1" fmla="val -38725"/>
              <a:gd name="adj2" fmla="val -153923"/>
              <a:gd name="adj3" fmla="val 16667"/>
            </a:avLst>
          </a:prstGeom>
          <a:gradFill>
            <a:gsLst>
              <a:gs pos="0">
                <a:schemeClr val="accent6">
                  <a:lumMod val="75000"/>
                  <a:alpha val="75000"/>
                </a:schemeClr>
              </a:gs>
              <a:gs pos="35000">
                <a:schemeClr val="accent1">
                  <a:tint val="37000"/>
                  <a:satMod val="300000"/>
                </a:schemeClr>
              </a:gs>
              <a:gs pos="100000">
                <a:schemeClr val="accent1">
                  <a:tint val="15000"/>
                  <a:satMod val="350000"/>
                </a:schemeClr>
              </a:gs>
            </a:gsLst>
          </a:gradFill>
          <a:scene3d>
            <a:camera prst="obliqueBottomLeft"/>
            <a:lightRig rig="threePt" dir="t"/>
          </a:scene3d>
          <a:sp3d extrusionH="12700" contourW="6350">
            <a:bevelT h="635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schemeClr val="tx1"/>
                </a:solidFill>
              </a:rPr>
              <a:t>Enter detailed comments about the repair part including details on the needed repair</a:t>
            </a:r>
            <a:endParaRPr lang="en-US" sz="800" b="1" dirty="0">
              <a:solidFill>
                <a:schemeClr val="tx1"/>
              </a:solidFill>
            </a:endParaRPr>
          </a:p>
        </p:txBody>
      </p:sp>
      <p:sp>
        <p:nvSpPr>
          <p:cNvPr id="16" name="Action Button: Custom 15">
            <a:hlinkClick r:id="" action="ppaction://hlinkshowjump?jump=previousslide" highlightClick="1"/>
          </p:cNvPr>
          <p:cNvSpPr>
            <a:spLocks/>
          </p:cNvSpPr>
          <p:nvPr/>
        </p:nvSpPr>
        <p:spPr>
          <a:xfrm>
            <a:off x="2993809"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Previous</a:t>
            </a:r>
            <a:endParaRPr lang="en-US" sz="750" dirty="0">
              <a:solidFill>
                <a:schemeClr val="tx1"/>
              </a:solidFill>
            </a:endParaRPr>
          </a:p>
        </p:txBody>
      </p:sp>
      <p:sp>
        <p:nvSpPr>
          <p:cNvPr id="20" name="Action Button: Custom 19">
            <a:hlinkClick r:id="" action="ppaction://hlinkshowjump?jump=endshow" highlightClick="1"/>
          </p:cNvPr>
          <p:cNvSpPr>
            <a:spLocks/>
          </p:cNvSpPr>
          <p:nvPr/>
        </p:nvSpPr>
        <p:spPr>
          <a:xfrm>
            <a:off x="4330837"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End</a:t>
            </a:r>
            <a:endParaRPr lang="en-US" sz="750" dirty="0">
              <a:solidFill>
                <a:schemeClr val="tx1"/>
              </a:solidFill>
            </a:endParaRPr>
          </a:p>
        </p:txBody>
      </p:sp>
      <p:sp>
        <p:nvSpPr>
          <p:cNvPr id="21" name="Action Button: Custom 20">
            <a:hlinkClick r:id="" action="ppaction://hlinkshowjump?jump=firstslide" highlightClick="1"/>
          </p:cNvPr>
          <p:cNvSpPr>
            <a:spLocks/>
          </p:cNvSpPr>
          <p:nvPr/>
        </p:nvSpPr>
        <p:spPr>
          <a:xfrm>
            <a:off x="3662323" y="6275189"/>
            <a:ext cx="594360" cy="182880"/>
          </a:xfrm>
          <a:prstGeom prst="actionButtonBlank">
            <a:avLst/>
          </a:prstGeom>
          <a:solidFill>
            <a:srgbClr val="C0C0C0"/>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dirty="0" smtClean="0">
                <a:solidFill>
                  <a:schemeClr val="tx1"/>
                </a:solidFill>
              </a:rPr>
              <a:t>Home</a:t>
            </a:r>
            <a:endParaRPr lang="en-US" sz="750" dirty="0">
              <a:solidFill>
                <a:schemeClr val="tx1"/>
              </a:solidFill>
            </a:endParaRPr>
          </a:p>
        </p:txBody>
      </p:sp>
      <p:sp>
        <p:nvSpPr>
          <p:cNvPr id="23" name="Action Button: Custom 22">
            <a:hlinkClick r:id="" action="ppaction://hlinkshowjump?jump=lastslide" highlightClick="1"/>
          </p:cNvPr>
          <p:cNvSpPr>
            <a:spLocks noChangeAspect="1"/>
          </p:cNvSpPr>
          <p:nvPr/>
        </p:nvSpPr>
        <p:spPr>
          <a:xfrm>
            <a:off x="7506687" y="6545812"/>
            <a:ext cx="813362" cy="228600"/>
          </a:xfrm>
          <a:prstGeom prst="actionButtonBlank">
            <a:avLst/>
          </a:prstGeom>
          <a:solidFill>
            <a:srgbClr val="003CFF">
              <a:alpha val="65000"/>
            </a:srgbClr>
          </a:solidFill>
          <a:ln>
            <a:solidFill>
              <a:srgbClr val="C0C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Icon Legend</a:t>
            </a:r>
            <a:endParaRPr lang="en-US" sz="800" dirty="0">
              <a:solidFill>
                <a:schemeClr val="bg1"/>
              </a:solidFill>
            </a:endParaRPr>
          </a:p>
        </p:txBody>
      </p:sp>
    </p:spTree>
    <p:extLst>
      <p:ext uri="{BB962C8B-B14F-4D97-AF65-F5344CB8AC3E}">
        <p14:creationId xmlns:p14="http://schemas.microsoft.com/office/powerpoint/2010/main" xmlns="" val="33385335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SSS_template">
  <a:themeElements>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ley">
    <a:dk1>
      <a:sysClr val="windowText" lastClr="000000"/>
    </a:dk1>
    <a:lt1>
      <a:sysClr val="window" lastClr="FFFFFF"/>
    </a:lt1>
    <a:dk2>
      <a:srgbClr val="FFDB0A"/>
    </a:dk2>
    <a:lt2>
      <a:srgbClr val="AAAAAA"/>
    </a:lt2>
    <a:accent1>
      <a:srgbClr val="FFDB0A"/>
    </a:accent1>
    <a:accent2>
      <a:srgbClr val="0098C3"/>
    </a:accent2>
    <a:accent3>
      <a:srgbClr val="000000"/>
    </a:accent3>
    <a:accent4>
      <a:srgbClr val="AAAAAA"/>
    </a:accent4>
    <a:accent5>
      <a:srgbClr val="DADADA"/>
    </a:accent5>
    <a:accent6>
      <a:srgbClr val="FFDB0A"/>
    </a:accent6>
    <a:hlink>
      <a:srgbClr val="0098C3"/>
    </a:hlink>
    <a:folHlink>
      <a:srgbClr val="61636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7F7A72E187244BBC1446BC60734B6" ma:contentTypeVersion="0" ma:contentTypeDescription="Create a new document." ma:contentTypeScope="" ma:versionID="a49626021f8da9616b26f16fe4fabf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20E19-8689-415D-890F-30B8E89C1C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EA8A10-A496-447A-888D-1CE2BD6E84DD}">
  <ds:schemaRefs>
    <ds:schemaRef ds:uri="http://schemas.microsoft.com/sharepoint/v3/contenttype/forms"/>
  </ds:schemaRefs>
</ds:datastoreItem>
</file>

<file path=customXml/itemProps3.xml><?xml version="1.0" encoding="utf-8"?>
<ds:datastoreItem xmlns:ds="http://schemas.openxmlformats.org/officeDocument/2006/customXml" ds:itemID="{D2905CE8-1602-4210-AF91-D660EBA17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23332</TotalTime>
  <Words>1625</Words>
  <Application>Microsoft Office PowerPoint</Application>
  <PresentationFormat>On-screen Show (4:3)</PresentationFormat>
  <Paragraphs>300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SSS_template</vt:lpstr>
      <vt:lpstr>Astea Mobile App Training</vt:lpstr>
      <vt:lpstr> 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Repair a Part – Leave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Reinstall a Repaired Part – Remove Loaner</vt:lpstr>
      <vt:lpstr>Repair a Part – Leave Loaner</vt:lpstr>
      <vt:lpstr>Slide 28</vt:lpstr>
      <vt:lpstr>Slide 29</vt:lpstr>
    </vt:vector>
  </TitlesOfParts>
  <Company>Stanley Black &amp; Decker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Astea Training - Materials - Repair with Loaner</dc:title>
  <dc:creator>kap0223</dc:creator>
  <cp:lastModifiedBy>exf1216</cp:lastModifiedBy>
  <cp:revision>149</cp:revision>
  <dcterms:created xsi:type="dcterms:W3CDTF">2013-06-25T20:05:35Z</dcterms:created>
  <dcterms:modified xsi:type="dcterms:W3CDTF">2016-02-11T18:39:02Z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0x0101008597F7A72E187244BBC1446BC60734B6</vt:lpwstr>
  </property>
</Properties>
</file>