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handoutMasterIdLst>
    <p:handoutMasterId r:id="rId23"/>
  </p:handoutMasterIdLst>
  <p:sldIdLst>
    <p:sldId id="257" r:id="rId5"/>
    <p:sldId id="283" r:id="rId6"/>
    <p:sldId id="284" r:id="rId7"/>
    <p:sldId id="285" r:id="rId8"/>
    <p:sldId id="286" r:id="rId9"/>
    <p:sldId id="287" r:id="rId10"/>
    <p:sldId id="288" r:id="rId11"/>
    <p:sldId id="305" r:id="rId12"/>
    <p:sldId id="291" r:id="rId13"/>
    <p:sldId id="293" r:id="rId14"/>
    <p:sldId id="294" r:id="rId15"/>
    <p:sldId id="295" r:id="rId16"/>
    <p:sldId id="306" r:id="rId17"/>
    <p:sldId id="307" r:id="rId18"/>
    <p:sldId id="308" r:id="rId19"/>
    <p:sldId id="303" r:id="rId20"/>
    <p:sldId id="311" r:id="rId21"/>
    <p:sldId id="312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0097C3"/>
    <a:srgbClr val="6699FF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754" autoAdjust="0"/>
  </p:normalViewPr>
  <p:slideViewPr>
    <p:cSldViewPr snapToGrid="0" snapToObjects="1">
      <p:cViewPr varScale="1">
        <p:scale>
          <a:sx n="77" d="100"/>
          <a:sy n="77" d="100"/>
        </p:scale>
        <p:origin x="-720" y="-84"/>
      </p:cViewPr>
      <p:guideLst>
        <p:guide orient="horz" pos="4254"/>
        <p:guide pos="28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8D587-28AC-4E9F-A679-930835B6E941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5B579-385E-4FCC-882E-4A6C54FCA7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9303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N_ppt_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433752"/>
            <a:ext cx="7772400" cy="1225933"/>
          </a:xfrm>
        </p:spPr>
        <p:txBody>
          <a:bodyPr lIns="0" anchor="t" anchorCtr="0">
            <a:no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61176"/>
            <a:ext cx="6400800" cy="1752600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SSS_floating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0848" y="513669"/>
            <a:ext cx="2913797" cy="88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688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Yello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N_divider_yellow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219"/>
            <a:ext cx="7772400" cy="1362075"/>
          </a:xfrm>
        </p:spPr>
        <p:txBody>
          <a:bodyPr anchor="t"/>
          <a:lstStyle>
            <a:lvl1pPr algn="l">
              <a:defRPr sz="48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6692" y="2182388"/>
            <a:ext cx="7770015" cy="3816081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None/>
              <a:defRPr sz="2000"/>
            </a:lvl1pPr>
            <a:lvl2pPr marL="457200" indent="0">
              <a:spcBef>
                <a:spcPts val="800"/>
              </a:spcBef>
              <a:spcAft>
                <a:spcPts val="0"/>
              </a:spcAft>
              <a:buNone/>
              <a:defRPr sz="2000"/>
            </a:lvl2pPr>
            <a:lvl3pPr marL="914400" indent="0">
              <a:spcBef>
                <a:spcPts val="800"/>
              </a:spcBef>
              <a:spcAft>
                <a:spcPts val="0"/>
              </a:spcAft>
              <a:buNone/>
              <a:defRPr sz="2000"/>
            </a:lvl3pPr>
            <a:lvl4pPr marL="1371600" indent="0">
              <a:spcBef>
                <a:spcPts val="800"/>
              </a:spcBef>
              <a:spcAft>
                <a:spcPts val="0"/>
              </a:spcAft>
              <a:buNone/>
              <a:defRPr sz="2000"/>
            </a:lvl4pPr>
            <a:lvl5pPr marL="1828800" indent="0">
              <a:spcBef>
                <a:spcPts val="800"/>
              </a:spcBef>
              <a:spcAft>
                <a:spcPts val="0"/>
              </a:spcAft>
              <a:buNone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63646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ver4_Wh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219"/>
            <a:ext cx="7772400" cy="1362075"/>
          </a:xfrm>
        </p:spPr>
        <p:txBody>
          <a:bodyPr anchor="t"/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6692" y="2185416"/>
            <a:ext cx="7770015" cy="3816081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None/>
              <a:defRPr sz="2000"/>
            </a:lvl1pPr>
            <a:lvl2pPr marL="457200" indent="0">
              <a:spcBef>
                <a:spcPts val="800"/>
              </a:spcBef>
              <a:spcAft>
                <a:spcPts val="0"/>
              </a:spcAft>
              <a:buNone/>
              <a:defRPr sz="2000"/>
            </a:lvl2pPr>
            <a:lvl3pPr marL="914400" indent="0">
              <a:spcBef>
                <a:spcPts val="800"/>
              </a:spcBef>
              <a:spcAft>
                <a:spcPts val="0"/>
              </a:spcAft>
              <a:buNone/>
              <a:defRPr sz="2000"/>
            </a:lvl3pPr>
            <a:lvl4pPr marL="1371600" indent="0">
              <a:spcBef>
                <a:spcPts val="800"/>
              </a:spcBef>
              <a:spcAft>
                <a:spcPts val="0"/>
              </a:spcAft>
              <a:buNone/>
              <a:defRPr sz="2000"/>
            </a:lvl4pPr>
            <a:lvl5pPr marL="1828800" indent="0">
              <a:spcBef>
                <a:spcPts val="800"/>
              </a:spcBef>
              <a:spcAft>
                <a:spcPts val="0"/>
              </a:spcAft>
              <a:buNone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3941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3_Bk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219"/>
            <a:ext cx="7772400" cy="1362075"/>
          </a:xfrm>
        </p:spPr>
        <p:txBody>
          <a:bodyPr anchor="t"/>
          <a:lstStyle>
            <a:lvl1pPr algn="l">
              <a:defRPr sz="4800" b="0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6692" y="2185416"/>
            <a:ext cx="7770015" cy="3816081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spcBef>
                <a:spcPts val="8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spcBef>
                <a:spcPts val="8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spcBef>
                <a:spcPts val="8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spcBef>
                <a:spcPts val="8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6754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3_Bk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219"/>
            <a:ext cx="7772400" cy="1362075"/>
          </a:xfrm>
        </p:spPr>
        <p:txBody>
          <a:bodyPr anchor="t"/>
          <a:lstStyle>
            <a:lvl1pPr algn="l">
              <a:defRPr sz="4800" b="0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0951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RGBbackgrou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219"/>
            <a:ext cx="7772400" cy="1362075"/>
          </a:xfrm>
        </p:spPr>
        <p:txBody>
          <a:bodyPr anchor="t"/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SSS_floating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6568375"/>
            <a:ext cx="796925" cy="24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09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p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RGBbackgrou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pic>
        <p:nvPicPr>
          <p:cNvPr id="3" name="Picture 2" descr="SSS_floating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24586" y="2566222"/>
            <a:ext cx="4694830" cy="142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7012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hit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46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638"/>
            <a:ext cx="3662556" cy="4525963"/>
          </a:xfrm>
        </p:spPr>
        <p:txBody>
          <a:bodyPr/>
          <a:lstStyle>
            <a:lvl1pPr>
              <a:buClrTx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95824" y="1481137"/>
            <a:ext cx="4448175" cy="4044911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97744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Whit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1861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1861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1927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Whit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62343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0774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68638"/>
            <a:ext cx="8228361" cy="4525963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9E1E164E-33F5-9B46-810F-75CC45996516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7" name="Picture 6" descr="STN_security_r_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7012" y="6489971"/>
            <a:ext cx="914262" cy="36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1958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Black 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1861"/>
            <a:ext cx="4038600" cy="4525963"/>
          </a:xfrm>
        </p:spPr>
        <p:txBody>
          <a:bodyPr/>
          <a:lstStyle>
            <a:lvl1pPr>
              <a:buClr>
                <a:schemeClr val="tx2"/>
              </a:buClr>
              <a:defRPr sz="1800">
                <a:solidFill>
                  <a:srgbClr val="FFFFFF"/>
                </a:solidFill>
              </a:defRPr>
            </a:lvl1pPr>
            <a:lvl2pPr>
              <a:defRPr sz="1800">
                <a:solidFill>
                  <a:srgbClr val="FFFFFF"/>
                </a:solidFill>
              </a:defRPr>
            </a:lvl2pPr>
            <a:lvl3pPr>
              <a:defRPr sz="18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1861"/>
            <a:ext cx="4038600" cy="4525963"/>
          </a:xfrm>
        </p:spPr>
        <p:txBody>
          <a:bodyPr/>
          <a:lstStyle>
            <a:lvl1pPr>
              <a:buClr>
                <a:schemeClr val="tx2"/>
              </a:buClr>
              <a:defRPr sz="1800">
                <a:solidFill>
                  <a:srgbClr val="FFFFFF"/>
                </a:solidFill>
              </a:defRPr>
            </a:lvl1pPr>
            <a:lvl2pPr>
              <a:defRPr sz="1800">
                <a:solidFill>
                  <a:srgbClr val="FFFFFF"/>
                </a:solidFill>
              </a:defRPr>
            </a:lvl2pPr>
            <a:lvl3pPr>
              <a:defRPr sz="18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9E1E164E-33F5-9B46-810F-75CC45996516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312" y="6536456"/>
            <a:ext cx="1088136" cy="28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7725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Content and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638"/>
            <a:ext cx="3662556" cy="4525963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95824" y="1481137"/>
            <a:ext cx="4448175" cy="4044911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9E1E164E-33F5-9B46-810F-75CC45996516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312" y="6536456"/>
            <a:ext cx="1088136" cy="28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784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870187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8638"/>
            <a:ext cx="8229600" cy="452596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0049" y="6536385"/>
            <a:ext cx="366750" cy="239194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>
              <a:defRPr lang="en-US" sz="1000" smtClean="0">
                <a:latin typeface="Arial"/>
                <a:cs typeface="Arial"/>
              </a:defRPr>
            </a:lvl1pPr>
          </a:lstStyle>
          <a:p>
            <a:pPr algn="r"/>
            <a:fld id="{9E1E164E-33F5-9B46-810F-75CC45996516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8" name="Picture 7" descr="SSS_floating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7200" y="6568375"/>
            <a:ext cx="796925" cy="24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8298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2" r:id="rId3"/>
    <p:sldLayoutId id="2147483676" r:id="rId4"/>
    <p:sldLayoutId id="2147483678" r:id="rId5"/>
    <p:sldLayoutId id="2147483679" r:id="rId6"/>
    <p:sldLayoutId id="2147483684" r:id="rId7"/>
    <p:sldLayoutId id="2147483685" r:id="rId8"/>
    <p:sldLayoutId id="2147483683" r:id="rId9"/>
    <p:sldLayoutId id="2147483675" r:id="rId10"/>
    <p:sldLayoutId id="2147483681" r:id="rId11"/>
    <p:sldLayoutId id="2147483680" r:id="rId12"/>
    <p:sldLayoutId id="2147483686" r:id="rId13"/>
    <p:sldLayoutId id="2147483687" r:id="rId14"/>
    <p:sldLayoutId id="2147483688" r:id="rId1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1775" indent="-231775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8788" indent="-230188" algn="l" defTabSz="457200" rtl="0" eaLnBrk="1" latinLnBrk="0" hangingPunct="1">
        <a:spcBef>
          <a:spcPct val="20000"/>
        </a:spcBef>
        <a:buFont typeface="Lucida Grande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7388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7575" indent="-230188" algn="l" defTabSz="457200" rtl="0" eaLnBrk="1" latinLnBrk="0" hangingPunct="1">
        <a:spcBef>
          <a:spcPct val="20000"/>
        </a:spcBef>
        <a:buFont typeface="Lucida Grande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46175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976282"/>
            <a:ext cx="7772400" cy="683403"/>
          </a:xfrm>
        </p:spPr>
        <p:txBody>
          <a:bodyPr/>
          <a:lstStyle/>
          <a:p>
            <a:r>
              <a:rPr lang="en-US" sz="3600" dirty="0" err="1" smtClean="0"/>
              <a:t>Astea</a:t>
            </a:r>
            <a:r>
              <a:rPr lang="en-US" sz="3600" dirty="0" smtClean="0"/>
              <a:t> Mobile App Training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07386"/>
            <a:ext cx="6400800" cy="1752600"/>
          </a:xfrm>
        </p:spPr>
        <p:txBody>
          <a:bodyPr/>
          <a:lstStyle/>
          <a:p>
            <a:r>
              <a:rPr lang="en-US" dirty="0" smtClean="0"/>
              <a:t>Materials – Add and Delete Miscellaneous Service</a:t>
            </a:r>
            <a:endParaRPr lang="en-US" dirty="0"/>
          </a:p>
        </p:txBody>
      </p:sp>
      <p:sp>
        <p:nvSpPr>
          <p:cNvPr id="4" name="Action Button: Custom 3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3857625" y="6167187"/>
            <a:ext cx="1028700" cy="343151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Start 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31672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932688"/>
            <a:ext cx="3086100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dirty="0" smtClean="0"/>
              <a:t>Materials – Add Misc. and Delete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10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95083"/>
            <a:ext cx="3863788" cy="40072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Once again, with the Non-Stocked tab  highlighted, type </a:t>
            </a:r>
            <a:r>
              <a:rPr lang="en-US" sz="1600" dirty="0" err="1" smtClean="0">
                <a:solidFill>
                  <a:schemeClr val="tx1"/>
                </a:solidFill>
              </a:rPr>
              <a:t>dvr</a:t>
            </a:r>
            <a:r>
              <a:rPr lang="en-US" sz="1600" dirty="0" smtClean="0">
                <a:solidFill>
                  <a:schemeClr val="tx1"/>
                </a:solidFill>
              </a:rPr>
              <a:t> to begin the search.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7199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Action:  Click on the USA Dummy Camera DVR to select</a:t>
            </a:r>
          </a:p>
        </p:txBody>
      </p:sp>
      <p:sp>
        <p:nvSpPr>
          <p:cNvPr id="18" name="Rounded Rectangle 17">
            <a:hlinkClick r:id="" action="ppaction://hlinkshowjump?jump=nextslide"/>
          </p:cNvPr>
          <p:cNvSpPr/>
          <p:nvPr/>
        </p:nvSpPr>
        <p:spPr>
          <a:xfrm>
            <a:off x="5752554" y="2492744"/>
            <a:ext cx="3013410" cy="384743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hlinkClick r:id="" action="ppaction://hlinkshowjump?jump=nextslide"/>
          </p:cNvPr>
          <p:cNvSpPr/>
          <p:nvPr/>
        </p:nvSpPr>
        <p:spPr>
          <a:xfrm>
            <a:off x="5750475" y="2507312"/>
            <a:ext cx="3013410" cy="384743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Custom 16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1" name="Action Button: Custom 20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2" name="Action Button: Custom 21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3" name="Action Button: Custom 22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85335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932688"/>
            <a:ext cx="315277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dirty="0" smtClean="0"/>
              <a:t>Materials – Add Misc. and Delete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11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95083"/>
            <a:ext cx="3863788" cy="40072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Post the USA Dummy Camera DVR to the Service Order.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7199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Action:  Click on the Post button</a:t>
            </a:r>
          </a:p>
        </p:txBody>
      </p:sp>
      <p:sp>
        <p:nvSpPr>
          <p:cNvPr id="17" name="Rounded Rectangle 16">
            <a:hlinkClick r:id="" action="ppaction://hlinkshowjump?jump=nextslide"/>
          </p:cNvPr>
          <p:cNvSpPr/>
          <p:nvPr/>
        </p:nvSpPr>
        <p:spPr>
          <a:xfrm>
            <a:off x="7891434" y="3491462"/>
            <a:ext cx="778817" cy="368751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>
            <a:hlinkClick r:id="" action="ppaction://hlinkshowjump?jump=nextslide"/>
          </p:cNvPr>
          <p:cNvSpPr/>
          <p:nvPr/>
        </p:nvSpPr>
        <p:spPr>
          <a:xfrm>
            <a:off x="7891434" y="3491462"/>
            <a:ext cx="778817" cy="368751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ction Button: Custom 20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3" name="Action Button: Custom 22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4" name="Action Button: Custom 23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5" name="Action Button: Custom 24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85335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932688"/>
            <a:ext cx="3152775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dirty="0" smtClean="0"/>
              <a:t>Materials – Add Misc. and Delete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12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95083"/>
            <a:ext cx="3863788" cy="40072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Save the part to the Service Order.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7199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Action: Click on the Save icon in the footer</a:t>
            </a:r>
          </a:p>
        </p:txBody>
      </p:sp>
      <p:sp>
        <p:nvSpPr>
          <p:cNvPr id="18" name="Rounded Rectangle 17">
            <a:hlinkClick r:id="" action="ppaction://hlinkshowjump?jump=nextslide"/>
          </p:cNvPr>
          <p:cNvSpPr/>
          <p:nvPr/>
        </p:nvSpPr>
        <p:spPr>
          <a:xfrm>
            <a:off x="7495364" y="6105002"/>
            <a:ext cx="377085" cy="310404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hlinkClick r:id="" action="ppaction://hlinkshowjump?jump=nextslide"/>
          </p:cNvPr>
          <p:cNvSpPr/>
          <p:nvPr/>
        </p:nvSpPr>
        <p:spPr>
          <a:xfrm>
            <a:off x="7493285" y="6119570"/>
            <a:ext cx="377085" cy="310404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Custom 16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0" name="Action Button: Custom 19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2" name="Action Button: Custom 21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3" name="Action Button: Custom 22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85335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932688"/>
            <a:ext cx="3154680" cy="5513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dirty="0" smtClean="0"/>
              <a:t>Materials – Add Misc. and Delete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13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95083"/>
            <a:ext cx="3863788" cy="40072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On the Materials tab, click on the Product ID to display the information about the part.</a:t>
            </a:r>
          </a:p>
          <a:p>
            <a:pPr>
              <a:spcAft>
                <a:spcPts val="600"/>
              </a:spcAft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Since the part status is Fulfilled, meaning it was installed, first you have to indicate the part was not used.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7199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Action: Click on the Unuse button</a:t>
            </a:r>
          </a:p>
        </p:txBody>
      </p:sp>
      <p:sp>
        <p:nvSpPr>
          <p:cNvPr id="21" name="Rounded Rectangle 20">
            <a:hlinkClick r:id="" action="ppaction://hlinkshowjump?jump=nextslide"/>
          </p:cNvPr>
          <p:cNvSpPr/>
          <p:nvPr/>
        </p:nvSpPr>
        <p:spPr>
          <a:xfrm>
            <a:off x="7605694" y="3458559"/>
            <a:ext cx="778817" cy="368751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>
            <a:hlinkClick r:id="" action="ppaction://hlinkshowjump?jump=nextslide"/>
          </p:cNvPr>
          <p:cNvSpPr/>
          <p:nvPr/>
        </p:nvSpPr>
        <p:spPr>
          <a:xfrm>
            <a:off x="7605694" y="3470916"/>
            <a:ext cx="778817" cy="368751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ction Button: Custom 22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4" name="Action Button: Custom 23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5" name="Action Button: Custom 24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6" name="Action Button: Custom 25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85335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932688"/>
            <a:ext cx="3154680" cy="5513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dirty="0" smtClean="0"/>
              <a:t>Materials – Add Misc. and Delete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14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95083"/>
            <a:ext cx="3863788" cy="40072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Now that the part Status is no longer Fulfilled, delete the part.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7199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Action: Click on the Delete button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7692166" y="3058977"/>
            <a:ext cx="1125257" cy="304800"/>
          </a:xfrm>
          <a:prstGeom prst="wedgeRoundRectCallout">
            <a:avLst>
              <a:gd name="adj1" fmla="val -25428"/>
              <a:gd name="adj2" fmla="val -164583"/>
              <a:gd name="adj3" fmla="val 16667"/>
            </a:avLst>
          </a:prstGeom>
          <a:gradFill>
            <a:gsLst>
              <a:gs pos="0">
                <a:schemeClr val="accent6">
                  <a:lumMod val="75000"/>
                  <a:alpha val="75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scene3d>
            <a:camera prst="obliqueBottomLeft"/>
            <a:lightRig rig="threePt" dir="t"/>
          </a:scene3d>
          <a:sp3d extrusionH="12700" contourW="6350">
            <a:bevelT h="635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</a:rPr>
              <a:t>Status changed to Needed</a:t>
            </a:r>
            <a:endParaRPr lang="en-US" sz="8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>
            <a:hlinkClick r:id="" action="ppaction://hlinkshowjump?jump=nextslide"/>
          </p:cNvPr>
          <p:cNvSpPr/>
          <p:nvPr/>
        </p:nvSpPr>
        <p:spPr>
          <a:xfrm>
            <a:off x="7597530" y="3483051"/>
            <a:ext cx="778817" cy="368751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>
            <a:hlinkClick r:id="" action="ppaction://hlinkshowjump?jump=nextslide"/>
          </p:cNvPr>
          <p:cNvSpPr/>
          <p:nvPr/>
        </p:nvSpPr>
        <p:spPr>
          <a:xfrm>
            <a:off x="7597530" y="3483051"/>
            <a:ext cx="778817" cy="368751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ction Button: Custom 22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4" name="Action Button: Custom 23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5" name="Action Button: Custom 24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6" name="Action Button: Custom 25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85335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932688"/>
            <a:ext cx="3154680" cy="5513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dirty="0" smtClean="0"/>
              <a:t>Materials – Add Misc. and Delete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15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95083"/>
            <a:ext cx="3863788" cy="40072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Confirm the deletion.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7199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Action: Click on the Yes button to confirm</a:t>
            </a:r>
          </a:p>
        </p:txBody>
      </p:sp>
      <p:sp>
        <p:nvSpPr>
          <p:cNvPr id="20" name="Rounded Rectangle 19">
            <a:hlinkClick r:id="" action="ppaction://hlinkshowjump?jump=nextslide"/>
          </p:cNvPr>
          <p:cNvSpPr/>
          <p:nvPr/>
        </p:nvSpPr>
        <p:spPr>
          <a:xfrm>
            <a:off x="7323583" y="3429874"/>
            <a:ext cx="741068" cy="328693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>
            <a:hlinkClick r:id="" action="ppaction://hlinkshowjump?jump=nextslide"/>
          </p:cNvPr>
          <p:cNvSpPr/>
          <p:nvPr/>
        </p:nvSpPr>
        <p:spPr>
          <a:xfrm>
            <a:off x="7311226" y="3429874"/>
            <a:ext cx="741068" cy="328693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ction Button: Custom 21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3" name="Action Button: Custom 22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4" name="Action Button: Custom 23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5" name="Action Button: Custom 24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85335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932688"/>
            <a:ext cx="3154680" cy="5513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dirty="0" smtClean="0"/>
              <a:t>Materials – Add Misc. and Delete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16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95083"/>
            <a:ext cx="3863788" cy="40072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The unneeded part has been removed from the Service Ticket.</a:t>
            </a:r>
          </a:p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This concludes this module.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199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Click on the Next button below</a:t>
            </a:r>
          </a:p>
        </p:txBody>
      </p:sp>
      <p:sp>
        <p:nvSpPr>
          <p:cNvPr id="13" name="Action Button: Custom 12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6" name="Action Button: Custom 15">
            <a:hlinkClick r:id="" action="ppaction://hlinkshowjump?jump=nextslide" highlightClick="1"/>
          </p:cNvPr>
          <p:cNvSpPr>
            <a:spLocks/>
          </p:cNvSpPr>
          <p:nvPr/>
        </p:nvSpPr>
        <p:spPr>
          <a:xfrm>
            <a:off x="4989924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Next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7" name="Action Button: Custom 16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8" name="Action Button: Custom 17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9" name="Action Button: Custom 18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853353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Custom 1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3599122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3" name="Action Button: Custom 2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936150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4" name="Action Button: Custom 3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4267636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997134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18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40752"/>
            <a:ext cx="91440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Icon Legend</a:t>
            </a:r>
            <a:br>
              <a:rPr lang="en-US" dirty="0" smtClean="0"/>
            </a:br>
            <a:endParaRPr lang="en-US" sz="600" dirty="0" smtClean="0"/>
          </a:p>
          <a:p>
            <a:pPr algn="ctr"/>
            <a:r>
              <a:rPr lang="en-US" sz="1600" dirty="0" smtClean="0"/>
              <a:t>Common icons used throughout the Astea application</a:t>
            </a:r>
            <a:endParaRPr lang="en-US" sz="1600" dirty="0"/>
          </a:p>
        </p:txBody>
      </p:sp>
      <p:sp>
        <p:nvSpPr>
          <p:cNvPr id="4" name="Action Button: Custom 3">
            <a:hlinkClick r:id="" action="ppaction://hlinkshowjump?jump=lastslideviewed" highlightClick="1"/>
          </p:cNvPr>
          <p:cNvSpPr>
            <a:spLocks noChangeAspect="1"/>
          </p:cNvSpPr>
          <p:nvPr/>
        </p:nvSpPr>
        <p:spPr>
          <a:xfrm>
            <a:off x="4128363" y="6087416"/>
            <a:ext cx="1005840" cy="407437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Return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1706" y="831576"/>
            <a:ext cx="5516602" cy="484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-2148" y="5689453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Click on the Return button below to resume presentation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– Add Misc. and Delete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2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28408"/>
            <a:ext cx="3863788" cy="384361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  <a:buNone/>
            </a:pPr>
            <a:r>
              <a:rPr lang="en-US" sz="2000" b="1" u="sng" dirty="0" smtClean="0">
                <a:solidFill>
                  <a:schemeClr val="tx1"/>
                </a:solidFill>
              </a:rPr>
              <a:t>Module Overview</a:t>
            </a:r>
          </a:p>
          <a:p>
            <a:pPr>
              <a:spcAft>
                <a:spcPts val="600"/>
              </a:spcAft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There are times you need to use parts that are not in the standard parts list (bolts, screws, nuts, etc).  In this module you will learn how to add a miscellaneous part to a Service Order.</a:t>
            </a:r>
          </a:p>
          <a:p>
            <a:pPr>
              <a:spcAft>
                <a:spcPts val="600"/>
              </a:spcAft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Also, since you may occasionally add the wrong part to a Service Order, this module also covers how to delete a part.</a:t>
            </a:r>
          </a:p>
        </p:txBody>
      </p:sp>
      <p:pic>
        <p:nvPicPr>
          <p:cNvPr id="11" name="Picture 10" descr="Screenshot_2014-06-11-16-10-20.png"/>
          <p:cNvPicPr>
            <a:picLocks noChangeAspect="1"/>
          </p:cNvPicPr>
          <p:nvPr/>
        </p:nvPicPr>
        <p:blipFill>
          <a:blip r:embed="rId2"/>
          <a:srcRect l="3987" t="32418" r="67894" b="39347"/>
          <a:stretch>
            <a:fillRect/>
          </a:stretch>
        </p:blipFill>
        <p:spPr>
          <a:xfrm>
            <a:off x="5710517" y="928407"/>
            <a:ext cx="2976283" cy="531303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7199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Click on the Next button below</a:t>
            </a:r>
          </a:p>
        </p:txBody>
      </p:sp>
      <p:sp>
        <p:nvSpPr>
          <p:cNvPr id="12" name="Action Button: Custom 11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3" name="Action Button: Custom 12">
            <a:hlinkClick r:id="" action="ppaction://hlinkshowjump?jump=nextslide" highlightClick="1"/>
          </p:cNvPr>
          <p:cNvSpPr>
            <a:spLocks/>
          </p:cNvSpPr>
          <p:nvPr/>
        </p:nvSpPr>
        <p:spPr>
          <a:xfrm>
            <a:off x="4989924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Next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4" name="Action Button: Custom 13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5" name="Action Button: Custom 14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7" name="Action Button: Custom 16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853353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024128"/>
            <a:ext cx="3026664" cy="53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dirty="0" smtClean="0"/>
              <a:t>Materials – Add Misc. and Delete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3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95083"/>
            <a:ext cx="3863788" cy="40072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Adding a part that is not in the standard parts list begins like adding any part.  Start on the Materials tab of the Service Order.   </a:t>
            </a:r>
          </a:p>
          <a:p>
            <a:pPr>
              <a:spcAft>
                <a:spcPts val="600"/>
              </a:spcAft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None/>
            </a:pP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199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Action:  Click on the Materials tab on the far right</a:t>
            </a:r>
          </a:p>
        </p:txBody>
      </p:sp>
      <p:sp>
        <p:nvSpPr>
          <p:cNvPr id="15" name="Rounded Rectangle 14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8442724" y="1600200"/>
            <a:ext cx="319203" cy="292608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solidFill>
              <a:srgbClr val="0097C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8442725" y="1600200"/>
            <a:ext cx="319203" cy="292608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Custom 16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8" name="Action Button: Custom 17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9" name="Action Button: Custom 18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0" name="Action Button: Custom 19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85335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5715000" y="932688"/>
            <a:ext cx="3114675" cy="5495925"/>
            <a:chOff x="5715000" y="932688"/>
            <a:chExt cx="3114675" cy="5495925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15000" y="932688"/>
              <a:ext cx="3114675" cy="5495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ctangle 18"/>
            <p:cNvSpPr/>
            <p:nvPr/>
          </p:nvSpPr>
          <p:spPr>
            <a:xfrm>
              <a:off x="5764428" y="2100637"/>
              <a:ext cx="3035808" cy="53134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dirty="0" smtClean="0"/>
              <a:t>Materials – Add Misc. and Delete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4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95083"/>
            <a:ext cx="3863788" cy="40072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Add the miscellaneous service part to the Service Order.</a:t>
            </a:r>
          </a:p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400" i="1" dirty="0" smtClean="0">
                <a:solidFill>
                  <a:schemeClr val="tx1"/>
                </a:solidFill>
              </a:rPr>
              <a:t>Note:  For purposes of this module, we assume you have already fulfilled the Trip Charge.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57199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Action:  Click on the Add Item Icon in the footer</a:t>
            </a:r>
          </a:p>
        </p:txBody>
      </p:sp>
      <p:sp>
        <p:nvSpPr>
          <p:cNvPr id="30" name="Rounded Rectangle 29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7105650" y="6094804"/>
            <a:ext cx="314325" cy="292608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solidFill>
              <a:srgbClr val="0097C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7105650" y="6094804"/>
            <a:ext cx="314325" cy="292608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Custom 13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6" name="Action Button: Custom 15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7" name="Action Button: Custom 16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8" name="Action Button: Custom 17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8533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932688"/>
            <a:ext cx="3119861" cy="539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dirty="0" smtClean="0"/>
              <a:t>Materials – Add Misc. and Delete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5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95083"/>
            <a:ext cx="3863788" cy="40072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Parts lookup uses the Non-Stocked tab.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149946" y="1520328"/>
            <a:ext cx="1170103" cy="322243"/>
          </a:xfrm>
          <a:prstGeom prst="roundRect">
            <a:avLst/>
          </a:prstGeom>
          <a:noFill/>
          <a:ln w="254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57199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Action:  Click on the Non-Stocked tab.</a:t>
            </a:r>
          </a:p>
        </p:txBody>
      </p:sp>
      <p:sp>
        <p:nvSpPr>
          <p:cNvPr id="20" name="Rounded Rectangle 19">
            <a:hlinkClick r:id="" action="ppaction://hlinkshowjump?jump=nextslide"/>
          </p:cNvPr>
          <p:cNvSpPr/>
          <p:nvPr/>
        </p:nvSpPr>
        <p:spPr>
          <a:xfrm>
            <a:off x="7149946" y="1520328"/>
            <a:ext cx="1170103" cy="322243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Custom 16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1" name="Action Button: Custom 20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2" name="Action Button: Custom 21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3" name="Action Button: Custom 22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85335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932688"/>
            <a:ext cx="31527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457199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Action:  Click on the Misc Service Equipment to select the part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dirty="0" smtClean="0"/>
              <a:t>Materials – Add Misc. and Delete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6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95083"/>
            <a:ext cx="3863788" cy="40072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Type misc in the Search box.  </a:t>
            </a:r>
          </a:p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b="1" i="1" dirty="0" smtClean="0">
                <a:solidFill>
                  <a:schemeClr val="tx1"/>
                </a:solidFill>
              </a:rPr>
              <a:t>Tip:  </a:t>
            </a:r>
            <a:r>
              <a:rPr lang="en-US" sz="1600" i="1" dirty="0" smtClean="0">
                <a:solidFill>
                  <a:schemeClr val="tx1"/>
                </a:solidFill>
              </a:rPr>
              <a:t>Notice as you type, the parts list minimizes to included only terms that match the search criteria.</a:t>
            </a:r>
          </a:p>
        </p:txBody>
      </p:sp>
      <p:sp>
        <p:nvSpPr>
          <p:cNvPr id="21" name="Rounded Rectangle 20">
            <a:hlinkClick r:id="" action="ppaction://hlinkshowjump?jump=nextslide"/>
          </p:cNvPr>
          <p:cNvSpPr/>
          <p:nvPr/>
        </p:nvSpPr>
        <p:spPr>
          <a:xfrm>
            <a:off x="5753345" y="2456327"/>
            <a:ext cx="3025269" cy="380552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>
            <a:hlinkClick r:id="" action="ppaction://hlinkshowjump?jump=nextslide"/>
          </p:cNvPr>
          <p:cNvSpPr/>
          <p:nvPr/>
        </p:nvSpPr>
        <p:spPr>
          <a:xfrm>
            <a:off x="5751266" y="2470895"/>
            <a:ext cx="3025269" cy="380552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Custom 13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0" name="Action Button: Custom 19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3" name="Action Button: Custom 22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4" name="Action Button: Custom 23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85335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932688"/>
            <a:ext cx="3152775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457199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Action: Click on the Post button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dirty="0" smtClean="0"/>
              <a:t>Materials – Add Misc. and Delete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7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95083"/>
            <a:ext cx="3863788" cy="40072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Post the Miscellaneous Service part to the Service Order.</a:t>
            </a:r>
          </a:p>
        </p:txBody>
      </p:sp>
      <p:sp>
        <p:nvSpPr>
          <p:cNvPr id="16" name="Rounded Rectangle 15">
            <a:hlinkClick r:id="" action="ppaction://hlinkshowjump?jump=nextslide"/>
          </p:cNvPr>
          <p:cNvSpPr/>
          <p:nvPr/>
        </p:nvSpPr>
        <p:spPr>
          <a:xfrm>
            <a:off x="7883270" y="3385330"/>
            <a:ext cx="778817" cy="368751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>
            <a:hlinkClick r:id="" action="ppaction://hlinkshowjump?jump=nextslide"/>
          </p:cNvPr>
          <p:cNvSpPr/>
          <p:nvPr/>
        </p:nvSpPr>
        <p:spPr>
          <a:xfrm>
            <a:off x="7883270" y="3385330"/>
            <a:ext cx="778817" cy="368751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Custom 14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1" name="Action Button: Custom 20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2" name="Action Button: Custom 21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3" name="Action Button: Custom 22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85335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1" y="932689"/>
            <a:ext cx="3100388" cy="5509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dirty="0" smtClean="0"/>
              <a:t>Materials – Add Misc. and Delete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8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95083"/>
            <a:ext cx="3863788" cy="40072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b="1" dirty="0" smtClean="0">
                <a:solidFill>
                  <a:schemeClr val="tx1"/>
                </a:solidFill>
              </a:rPr>
              <a:t>Quantity:  </a:t>
            </a:r>
            <a:r>
              <a:rPr lang="en-US" sz="1600" dirty="0" smtClean="0">
                <a:solidFill>
                  <a:schemeClr val="tx1"/>
                </a:solidFill>
              </a:rPr>
              <a:t>Log the miscellaneous part cost (rounded up to the nearest dollar) as the quantity.</a:t>
            </a:r>
          </a:p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b="1" dirty="0" smtClean="0">
                <a:solidFill>
                  <a:schemeClr val="tx1"/>
                </a:solidFill>
              </a:rPr>
              <a:t>Disposition:  </a:t>
            </a:r>
            <a:r>
              <a:rPr lang="en-US" sz="1600" dirty="0" smtClean="0">
                <a:solidFill>
                  <a:schemeClr val="tx1"/>
                </a:solidFill>
              </a:rPr>
              <a:t>Since the part was installed, the Disposition is Fulfilled.</a:t>
            </a:r>
          </a:p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b="1" dirty="0" smtClean="0">
                <a:solidFill>
                  <a:schemeClr val="tx1"/>
                </a:solidFill>
              </a:rPr>
              <a:t>Comments:  </a:t>
            </a:r>
            <a:r>
              <a:rPr lang="en-US" sz="1600" dirty="0" smtClean="0">
                <a:solidFill>
                  <a:schemeClr val="tx1"/>
                </a:solidFill>
              </a:rPr>
              <a:t>Enter the miscellaneous product description and the actual cost as comments.  This information is saved back to SBN.</a:t>
            </a:r>
          </a:p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4360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Action: Click on the Save Icon in the footer</a:t>
            </a:r>
          </a:p>
        </p:txBody>
      </p:sp>
      <p:sp>
        <p:nvSpPr>
          <p:cNvPr id="17" name="Rounded Rectangle 16">
            <a:hlinkClick r:id="" action="ppaction://hlinkshowjump?jump=nextslide"/>
          </p:cNvPr>
          <p:cNvSpPr/>
          <p:nvPr/>
        </p:nvSpPr>
        <p:spPr>
          <a:xfrm>
            <a:off x="7461504" y="6071616"/>
            <a:ext cx="420624" cy="365760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>
            <a:hlinkClick r:id="" action="ppaction://hlinkshowjump?jump=nextslide"/>
          </p:cNvPr>
          <p:cNvSpPr/>
          <p:nvPr/>
        </p:nvSpPr>
        <p:spPr>
          <a:xfrm>
            <a:off x="7461504" y="6071616"/>
            <a:ext cx="420624" cy="365760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Custom 14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6" name="Action Button: Custom 15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0" name="Action Button: Custom 19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1" name="Action Button: Custom 20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85335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932688"/>
            <a:ext cx="3154680" cy="5513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dirty="0" smtClean="0"/>
              <a:t>Materials – Add Misc. and Delete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9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95083"/>
            <a:ext cx="3863788" cy="40072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The Miscellaneous Service part has been added to the Service Order.</a:t>
            </a:r>
          </a:p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The next section of this training covers removing a posted part from the Service Order.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7199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Action:  Click on the Add Item Icon in the footer</a:t>
            </a:r>
          </a:p>
        </p:txBody>
      </p:sp>
      <p:sp>
        <p:nvSpPr>
          <p:cNvPr id="18" name="Rounded Rectangle 17">
            <a:hlinkClick r:id="" action="ppaction://hlinkshowjump?jump=nextslide"/>
          </p:cNvPr>
          <p:cNvSpPr/>
          <p:nvPr/>
        </p:nvSpPr>
        <p:spPr>
          <a:xfrm>
            <a:off x="7085391" y="6023942"/>
            <a:ext cx="331296" cy="381489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hlinkClick r:id="" action="ppaction://hlinkshowjump?jump=nextslide"/>
          </p:cNvPr>
          <p:cNvSpPr/>
          <p:nvPr/>
        </p:nvSpPr>
        <p:spPr>
          <a:xfrm>
            <a:off x="7083312" y="6038510"/>
            <a:ext cx="331296" cy="381489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Custom 16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1" name="Action Button: Custom 20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2" name="Action Button: Custom 21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3" name="Action Button: Custom 22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85335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SSS_template">
  <a:themeElements>
    <a:clrScheme name="Stanley">
      <a:dk1>
        <a:sysClr val="windowText" lastClr="000000"/>
      </a:dk1>
      <a:lt1>
        <a:sysClr val="window" lastClr="FFFFFF"/>
      </a:lt1>
      <a:dk2>
        <a:srgbClr val="FFDB0A"/>
      </a:dk2>
      <a:lt2>
        <a:srgbClr val="AAAAAA"/>
      </a:lt2>
      <a:accent1>
        <a:srgbClr val="FFDB0A"/>
      </a:accent1>
      <a:accent2>
        <a:srgbClr val="0098C3"/>
      </a:accent2>
      <a:accent3>
        <a:srgbClr val="000000"/>
      </a:accent3>
      <a:accent4>
        <a:srgbClr val="AAAAAA"/>
      </a:accent4>
      <a:accent5>
        <a:srgbClr val="DADADA"/>
      </a:accent5>
      <a:accent6>
        <a:srgbClr val="FFDB0A"/>
      </a:accent6>
      <a:hlink>
        <a:srgbClr val="0098C3"/>
      </a:hlink>
      <a:folHlink>
        <a:srgbClr val="61636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anley">
    <a:dk1>
      <a:sysClr val="windowText" lastClr="000000"/>
    </a:dk1>
    <a:lt1>
      <a:sysClr val="window" lastClr="FFFFFF"/>
    </a:lt1>
    <a:dk2>
      <a:srgbClr val="FFDB0A"/>
    </a:dk2>
    <a:lt2>
      <a:srgbClr val="AAAAAA"/>
    </a:lt2>
    <a:accent1>
      <a:srgbClr val="FFDB0A"/>
    </a:accent1>
    <a:accent2>
      <a:srgbClr val="0098C3"/>
    </a:accent2>
    <a:accent3>
      <a:srgbClr val="000000"/>
    </a:accent3>
    <a:accent4>
      <a:srgbClr val="AAAAAA"/>
    </a:accent4>
    <a:accent5>
      <a:srgbClr val="DADADA"/>
    </a:accent5>
    <a:accent6>
      <a:srgbClr val="FFDB0A"/>
    </a:accent6>
    <a:hlink>
      <a:srgbClr val="0098C3"/>
    </a:hlink>
    <a:folHlink>
      <a:srgbClr val="61636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97F7A72E187244BBC1446BC60734B6" ma:contentTypeVersion="0" ma:contentTypeDescription="Create a new document." ma:contentTypeScope="" ma:versionID="a49626021f8da9616b26f16fe4fabfb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7AF058-A2CB-4EAE-9B80-C9EB19DDEE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8420E19-8689-415D-890F-30B8E89C1C6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EEA8A10-A496-447A-888D-1CE2BD6E84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22836</TotalTime>
  <Words>723</Words>
  <Application>Microsoft Office PowerPoint</Application>
  <PresentationFormat>On-screen Show (4:3)</PresentationFormat>
  <Paragraphs>174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SSS_template</vt:lpstr>
      <vt:lpstr>Astea Mobile App Training</vt:lpstr>
      <vt:lpstr>Materials – Add Misc. and Delete</vt:lpstr>
      <vt:lpstr>Materials – Add Misc. and Delete</vt:lpstr>
      <vt:lpstr>Materials – Add Misc. and Delete</vt:lpstr>
      <vt:lpstr>Materials – Add Misc. and Delete</vt:lpstr>
      <vt:lpstr>Materials – Add Misc. and Delete</vt:lpstr>
      <vt:lpstr>Materials – Add Misc. and Delete</vt:lpstr>
      <vt:lpstr>Materials – Add Misc. and Delete</vt:lpstr>
      <vt:lpstr>Materials – Add Misc. and Delete</vt:lpstr>
      <vt:lpstr>Materials – Add Misc. and Delete</vt:lpstr>
      <vt:lpstr>Materials – Add Misc. and Delete</vt:lpstr>
      <vt:lpstr>Materials – Add Misc. and Delete</vt:lpstr>
      <vt:lpstr>Materials – Add Misc. and Delete</vt:lpstr>
      <vt:lpstr>Materials – Add Misc. and Delete</vt:lpstr>
      <vt:lpstr>Materials – Add Misc. and Delete</vt:lpstr>
      <vt:lpstr>Materials – Add Misc. and Delete</vt:lpstr>
      <vt:lpstr>Slide 17</vt:lpstr>
      <vt:lpstr>Slide 18</vt:lpstr>
    </vt:vector>
  </TitlesOfParts>
  <Company>Stanley Black &amp; Decker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Astea Training - Materials – Add and Delete Miscellaneous Service</dc:title>
  <dc:creator>kap0223</dc:creator>
  <cp:lastModifiedBy>exf1216</cp:lastModifiedBy>
  <cp:revision>95</cp:revision>
  <dcterms:created xsi:type="dcterms:W3CDTF">2013-06-25T20:05:35Z</dcterms:created>
  <dcterms:modified xsi:type="dcterms:W3CDTF">2016-02-11T18:38:19Z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0x0101008597F7A72E187244BBC1446BC60734B6</vt:lpwstr>
  </property>
</Properties>
</file>