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handoutMasterIdLst>
    <p:handoutMasterId r:id="rId18"/>
  </p:handoutMasterIdLst>
  <p:sldIdLst>
    <p:sldId id="257" r:id="rId5"/>
    <p:sldId id="283" r:id="rId6"/>
    <p:sldId id="284" r:id="rId7"/>
    <p:sldId id="285" r:id="rId8"/>
    <p:sldId id="286" r:id="rId9"/>
    <p:sldId id="287" r:id="rId10"/>
    <p:sldId id="288" r:id="rId11"/>
    <p:sldId id="290" r:id="rId12"/>
    <p:sldId id="291" r:id="rId13"/>
    <p:sldId id="293" r:id="rId14"/>
    <p:sldId id="300" r:id="rId15"/>
    <p:sldId id="267" r:id="rId16"/>
    <p:sldId id="30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4">
          <p15:clr>
            <a:srgbClr val="A4A3A4"/>
          </p15:clr>
        </p15:guide>
        <p15:guide id="2" pos="2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97C3"/>
    <a:srgbClr val="66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54" autoAdjust="0"/>
  </p:normalViewPr>
  <p:slideViewPr>
    <p:cSldViewPr snapToGrid="0" snapToObjects="1">
      <p:cViewPr varScale="1">
        <p:scale>
          <a:sx n="114" d="100"/>
          <a:sy n="114" d="100"/>
        </p:scale>
        <p:origin x="360" y="96"/>
      </p:cViewPr>
      <p:guideLst>
        <p:guide orient="horz" pos="4254"/>
        <p:guide pos="282"/>
      </p:guideLst>
    </p:cSldViewPr>
  </p:slideViewPr>
  <p:notesTextViewPr>
    <p:cViewPr>
      <p:scale>
        <a:sx n="100" d="100"/>
        <a:sy n="100" d="100"/>
      </p:scale>
      <p:origin x="0" y="0"/>
    </p:cViewPr>
  </p:notesTextViewPr>
  <p:notesViewPr>
    <p:cSldViewPr snapToGrid="0" snapToObjects="1">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98D587-28AC-4E9F-A679-930835B6E941}" type="datetimeFigureOut">
              <a:rPr lang="en-US" smtClean="0"/>
              <a:pPr/>
              <a:t>2/4/2016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05B579-385E-4FCC-882E-4A6C54FCA7DB}" type="slidenum">
              <a:rPr lang="en-US" smtClean="0"/>
              <a:pPr/>
              <a:t>‹#›</a:t>
            </a:fld>
            <a:endParaRPr lang="en-US" dirty="0"/>
          </a:p>
        </p:txBody>
      </p:sp>
    </p:spTree>
    <p:extLst>
      <p:ext uri="{BB962C8B-B14F-4D97-AF65-F5344CB8AC3E}">
        <p14:creationId xmlns:p14="http://schemas.microsoft.com/office/powerpoint/2010/main" val="3509303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STN_ppt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2433752"/>
            <a:ext cx="7772400" cy="1225933"/>
          </a:xfrm>
        </p:spPr>
        <p:txBody>
          <a:bodyPr lIns="0" anchor="t" anchorCtr="0">
            <a:no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457200" y="3861176"/>
            <a:ext cx="6400800" cy="1752600"/>
          </a:xfrm>
        </p:spPr>
        <p:txBody>
          <a:bodyPr lIns="0" rIns="0">
            <a:no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SSS_floating.png"/>
          <p:cNvPicPr>
            <a:picLocks noChangeAspect="1"/>
          </p:cNvPicPr>
          <p:nvPr userDrawn="1"/>
        </p:nvPicPr>
        <p:blipFill>
          <a:blip r:embed="rId3"/>
          <a:stretch>
            <a:fillRect/>
          </a:stretch>
        </p:blipFill>
        <p:spPr>
          <a:xfrm>
            <a:off x="470848" y="513669"/>
            <a:ext cx="2913797" cy="886968"/>
          </a:xfrm>
          <a:prstGeom prst="rect">
            <a:avLst/>
          </a:prstGeom>
        </p:spPr>
      </p:pic>
    </p:spTree>
    <p:extLst>
      <p:ext uri="{BB962C8B-B14F-4D97-AF65-F5344CB8AC3E}">
        <p14:creationId xmlns:p14="http://schemas.microsoft.com/office/powerpoint/2010/main" val="1526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tx2"/>
        </a:solidFill>
        <a:effectLst/>
      </p:bgPr>
    </p:bg>
    <p:spTree>
      <p:nvGrpSpPr>
        <p:cNvPr id="1" name=""/>
        <p:cNvGrpSpPr/>
        <p:nvPr/>
      </p:nvGrpSpPr>
      <p:grpSpPr>
        <a:xfrm>
          <a:off x="0" y="0"/>
          <a:ext cx="0" cy="0"/>
          <a:chOff x="0" y="0"/>
          <a:chExt cx="0" cy="0"/>
        </a:xfrm>
      </p:grpSpPr>
      <p:pic>
        <p:nvPicPr>
          <p:cNvPr id="4" name="Picture 3" descr="STN_divider_yel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6692" y="2182388"/>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36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White">
    <p:spTree>
      <p:nvGrpSpPr>
        <p:cNvPr id="1" name=""/>
        <p:cNvGrpSpPr/>
        <p:nvPr/>
      </p:nvGrpSpPr>
      <p:grpSpPr>
        <a:xfrm>
          <a:off x="0" y="0"/>
          <a:ext cx="0" cy="0"/>
          <a:chOff x="0" y="0"/>
          <a:chExt cx="0" cy="0"/>
        </a:xfrm>
      </p:grpSpPr>
      <p:pic>
        <p:nvPicPr>
          <p:cNvPr id="3" name="Picture 2" descr="Cover4_Wh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394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solidFill>
                  <a:schemeClr val="bg1"/>
                </a:solidFill>
              </a:defRPr>
            </a:lvl1pPr>
            <a:lvl2pPr marL="457200" indent="0">
              <a:spcBef>
                <a:spcPts val="800"/>
              </a:spcBef>
              <a:spcAft>
                <a:spcPts val="0"/>
              </a:spcAft>
              <a:buNone/>
              <a:defRPr sz="2000">
                <a:solidFill>
                  <a:schemeClr val="bg1"/>
                </a:solidFill>
              </a:defRPr>
            </a:lvl2pPr>
            <a:lvl3pPr marL="914400" indent="0">
              <a:spcBef>
                <a:spcPts val="800"/>
              </a:spcBef>
              <a:spcAft>
                <a:spcPts val="0"/>
              </a:spcAft>
              <a:buNone/>
              <a:defRPr sz="2000">
                <a:solidFill>
                  <a:schemeClr val="bg1"/>
                </a:solidFill>
              </a:defRPr>
            </a:lvl3pPr>
            <a:lvl4pPr marL="1371600" indent="0">
              <a:spcBef>
                <a:spcPts val="800"/>
              </a:spcBef>
              <a:spcAft>
                <a:spcPts val="0"/>
              </a:spcAft>
              <a:buNone/>
              <a:defRPr sz="2000">
                <a:solidFill>
                  <a:schemeClr val="bg1"/>
                </a:solidFill>
              </a:defRPr>
            </a:lvl4pPr>
            <a:lvl5pPr marL="1828800" indent="0">
              <a:spcBef>
                <a:spcPts val="800"/>
              </a:spcBef>
              <a:spcAft>
                <a:spcPts val="0"/>
              </a:spcAft>
              <a:buNone/>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675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95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3" name="Picture 2" descr="sRGBbackgrou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pic>
        <p:nvPicPr>
          <p:cNvPr id="4" name="Picture 3" descr="SSS_floating.png"/>
          <p:cNvPicPr>
            <a:picLocks noChangeAspect="1"/>
          </p:cNvPicPr>
          <p:nvPr userDrawn="1"/>
        </p:nvPicPr>
        <p:blipFill>
          <a:blip r:embed="rId3"/>
          <a:stretch>
            <a:fillRect/>
          </a:stretch>
        </p:blipFill>
        <p:spPr>
          <a:xfrm>
            <a:off x="457200" y="6568375"/>
            <a:ext cx="796925" cy="242586"/>
          </a:xfrm>
          <a:prstGeom prst="rect">
            <a:avLst/>
          </a:prstGeom>
        </p:spPr>
      </p:pic>
    </p:spTree>
    <p:extLst>
      <p:ext uri="{BB962C8B-B14F-4D97-AF65-F5344CB8AC3E}">
        <p14:creationId xmlns:p14="http://schemas.microsoft.com/office/powerpoint/2010/main" val="4200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p:bg>
      <p:bgPr>
        <a:solidFill>
          <a:schemeClr val="tx2"/>
        </a:solidFill>
        <a:effectLst/>
      </p:bgPr>
    </p:bg>
    <p:spTree>
      <p:nvGrpSpPr>
        <p:cNvPr id="1" name=""/>
        <p:cNvGrpSpPr/>
        <p:nvPr/>
      </p:nvGrpSpPr>
      <p:grpSpPr>
        <a:xfrm>
          <a:off x="0" y="0"/>
          <a:ext cx="0" cy="0"/>
          <a:chOff x="0" y="0"/>
          <a:chExt cx="0" cy="0"/>
        </a:xfrm>
      </p:grpSpPr>
      <p:pic>
        <p:nvPicPr>
          <p:cNvPr id="4" name="Picture 3" descr="sRGBbackgrou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3" name="Picture 2" descr="SSS_floating.png"/>
          <p:cNvPicPr>
            <a:picLocks noChangeAspect="1"/>
          </p:cNvPicPr>
          <p:nvPr userDrawn="1"/>
        </p:nvPicPr>
        <p:blipFill>
          <a:blip r:embed="rId3"/>
          <a:stretch>
            <a:fillRect/>
          </a:stretch>
        </p:blipFill>
        <p:spPr>
          <a:xfrm>
            <a:off x="2224586" y="2566222"/>
            <a:ext cx="4694830" cy="1429120"/>
          </a:xfrm>
          <a:prstGeom prst="rect">
            <a:avLst/>
          </a:prstGeom>
        </p:spPr>
      </p:pic>
    </p:spTree>
    <p:extLst>
      <p:ext uri="{BB962C8B-B14F-4D97-AF65-F5344CB8AC3E}">
        <p14:creationId xmlns:p14="http://schemas.microsoft.com/office/powerpoint/2010/main" val="12770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2446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Tx/>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dirty="0" smtClean="0"/>
              <a:t>Click icon to add picture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109774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2081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39623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194077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199" y="1268638"/>
            <a:ext cx="8228361"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descr="STN_security_r_k.jpg"/>
          <p:cNvPicPr>
            <a:picLocks noChangeAspect="1"/>
          </p:cNvPicPr>
          <p:nvPr userDrawn="1"/>
        </p:nvPicPr>
        <p:blipFill>
          <a:blip r:embed="rId2"/>
          <a:stretch>
            <a:fillRect/>
          </a:stretch>
        </p:blipFill>
        <p:spPr>
          <a:xfrm>
            <a:off x="397012" y="6489971"/>
            <a:ext cx="914262" cy="361769"/>
          </a:xfrm>
          <a:prstGeom prst="rect">
            <a:avLst/>
          </a:prstGeom>
        </p:spPr>
      </p:pic>
    </p:spTree>
    <p:extLst>
      <p:ext uri="{BB962C8B-B14F-4D97-AF65-F5344CB8AC3E}">
        <p14:creationId xmlns:p14="http://schemas.microsoft.com/office/powerpoint/2010/main" val="199195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Black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val="33277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Content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dirty="0" smtClean="0"/>
              <a:t>Click icon to add picture</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val="387784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492240"/>
            <a:ext cx="9144000" cy="3657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49614"/>
            <a:ext cx="8229600" cy="870187"/>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8638"/>
            <a:ext cx="8229600" cy="4525963"/>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20049" y="6536385"/>
            <a:ext cx="366750" cy="239194"/>
          </a:xfrm>
          <a:prstGeom prst="rect">
            <a:avLst/>
          </a:prstGeom>
        </p:spPr>
        <p:txBody>
          <a:bodyPr vert="horz" lIns="0" tIns="45720" rIns="0" bIns="0" rtlCol="0" anchor="b" anchorCtr="0"/>
          <a:lstStyle>
            <a:lvl1pPr>
              <a:defRPr lang="en-US" sz="1000" smtClean="0">
                <a:latin typeface="Arial"/>
                <a:cs typeface="Arial"/>
              </a:defRPr>
            </a:lvl1pPr>
          </a:lstStyle>
          <a:p>
            <a:pPr algn="r"/>
            <a:fld id="{9E1E164E-33F5-9B46-810F-75CC45996516}" type="slidenum">
              <a:rPr lang="en-US" smtClean="0"/>
              <a:pPr algn="r"/>
              <a:t>‹#›</a:t>
            </a:fld>
            <a:endParaRPr lang="en-US" dirty="0"/>
          </a:p>
        </p:txBody>
      </p:sp>
      <p:pic>
        <p:nvPicPr>
          <p:cNvPr id="8" name="Picture 7" descr="SSS_floating.png"/>
          <p:cNvPicPr>
            <a:picLocks noChangeAspect="1"/>
          </p:cNvPicPr>
          <p:nvPr/>
        </p:nvPicPr>
        <p:blipFill>
          <a:blip r:embed="rId17"/>
          <a:stretch>
            <a:fillRect/>
          </a:stretch>
        </p:blipFill>
        <p:spPr>
          <a:xfrm>
            <a:off x="457200" y="6568375"/>
            <a:ext cx="796925" cy="242586"/>
          </a:xfrm>
          <a:prstGeom prst="rect">
            <a:avLst/>
          </a:prstGeom>
        </p:spPr>
      </p:pic>
    </p:spTree>
    <p:extLst>
      <p:ext uri="{BB962C8B-B14F-4D97-AF65-F5344CB8AC3E}">
        <p14:creationId xmlns:p14="http://schemas.microsoft.com/office/powerpoint/2010/main" val="77829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76" r:id="rId4"/>
    <p:sldLayoutId id="2147483678" r:id="rId5"/>
    <p:sldLayoutId id="2147483679" r:id="rId6"/>
    <p:sldLayoutId id="2147483684" r:id="rId7"/>
    <p:sldLayoutId id="2147483685" r:id="rId8"/>
    <p:sldLayoutId id="2147483683" r:id="rId9"/>
    <p:sldLayoutId id="2147483675" r:id="rId10"/>
    <p:sldLayoutId id="2147483681" r:id="rId11"/>
    <p:sldLayoutId id="2147483680" r:id="rId12"/>
    <p:sldLayoutId id="2147483686" r:id="rId13"/>
    <p:sldLayoutId id="2147483687" r:id="rId14"/>
    <p:sldLayoutId id="2147483688"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231775" indent="-231775"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1pPr>
      <a:lvl2pPr marL="458788"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2pPr>
      <a:lvl3pPr marL="687388"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917575"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1146175"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76282"/>
            <a:ext cx="7772400" cy="683403"/>
          </a:xfrm>
        </p:spPr>
        <p:txBody>
          <a:bodyPr/>
          <a:lstStyle/>
          <a:p>
            <a:r>
              <a:rPr lang="en-US" sz="3600" dirty="0" smtClean="0"/>
              <a:t>Astea Mobile App Training</a:t>
            </a:r>
            <a:endParaRPr lang="en-US" sz="3600" dirty="0"/>
          </a:p>
        </p:txBody>
      </p:sp>
      <p:sp>
        <p:nvSpPr>
          <p:cNvPr id="3" name="Subtitle 2"/>
          <p:cNvSpPr>
            <a:spLocks noGrp="1"/>
          </p:cNvSpPr>
          <p:nvPr>
            <p:ph type="subTitle" idx="1"/>
          </p:nvPr>
        </p:nvSpPr>
        <p:spPr>
          <a:xfrm>
            <a:off x="457200" y="3807386"/>
            <a:ext cx="6400800" cy="1752600"/>
          </a:xfrm>
        </p:spPr>
        <p:txBody>
          <a:bodyPr/>
          <a:lstStyle/>
          <a:p>
            <a:r>
              <a:rPr lang="en-US" dirty="0" smtClean="0"/>
              <a:t>Labor Activity Stop Codes</a:t>
            </a:r>
            <a:endParaRPr lang="en-US" dirty="0"/>
          </a:p>
        </p:txBody>
      </p:sp>
      <p:sp>
        <p:nvSpPr>
          <p:cNvPr id="4" name="Action Button: Custom 3">
            <a:hlinkClick r:id="" action="ppaction://hlinkshowjump?jump=nextslide" highlightClick="1"/>
          </p:cNvPr>
          <p:cNvSpPr>
            <a:spLocks noChangeAspect="1"/>
          </p:cNvSpPr>
          <p:nvPr/>
        </p:nvSpPr>
        <p:spPr>
          <a:xfrm>
            <a:off x="3857625" y="6167187"/>
            <a:ext cx="1028700" cy="343151"/>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Start </a:t>
            </a:r>
            <a:endParaRPr lang="en-US" sz="1600" dirty="0">
              <a:solidFill>
                <a:schemeClr val="tx1"/>
              </a:solidFill>
            </a:endParaRPr>
          </a:p>
        </p:txBody>
      </p:sp>
    </p:spTree>
    <p:extLst>
      <p:ext uri="{BB962C8B-B14F-4D97-AF65-F5344CB8AC3E}">
        <p14:creationId xmlns:p14="http://schemas.microsoft.com/office/powerpoint/2010/main" val="43316721"/>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3-50-10.png"/>
          <p:cNvPicPr>
            <a:picLocks noChangeAspect="1"/>
          </p:cNvPicPr>
          <p:nvPr/>
        </p:nvPicPr>
        <p:blipFill>
          <a:blip r:embed="rId2"/>
          <a:stretch>
            <a:fillRect/>
          </a:stretch>
        </p:blipFill>
        <p:spPr>
          <a:xfrm>
            <a:off x="5662922" y="1007224"/>
            <a:ext cx="3023878" cy="5375783"/>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Once saved, the Astea Mobile App will return to the Activities Tab.  Review the Activity, the Status is Fulfilled and the Stop Code is </a:t>
            </a:r>
            <a:r>
              <a:rPr lang="en-US" sz="1600" dirty="0" err="1" smtClean="0">
                <a:solidFill>
                  <a:schemeClr val="tx1"/>
                </a:solidFill>
              </a:rPr>
              <a:t>ADDT’L</a:t>
            </a:r>
            <a:r>
              <a:rPr lang="en-US" sz="1600" dirty="0" smtClean="0">
                <a:solidFill>
                  <a:schemeClr val="tx1"/>
                </a:solidFill>
              </a:rPr>
              <a:t> TIME REQD.  </a:t>
            </a:r>
          </a:p>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This means the activity is complete (fulfilled) and no additional time will be applied on this trip; however, the Service Request is not complete.  To complete the Service Request additional time is required on an later trip.  </a:t>
            </a:r>
          </a:p>
        </p:txBody>
      </p:sp>
      <p:sp>
        <p:nvSpPr>
          <p:cNvPr id="26" name="Rounded Rectangular Callout 25"/>
          <p:cNvSpPr/>
          <p:nvPr/>
        </p:nvSpPr>
        <p:spPr>
          <a:xfrm>
            <a:off x="7729820" y="2657473"/>
            <a:ext cx="1180457" cy="466725"/>
          </a:xfrm>
          <a:prstGeom prst="wedgeRoundRectCallout">
            <a:avLst>
              <a:gd name="adj1" fmla="val -30667"/>
              <a:gd name="adj2" fmla="val -150297"/>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Labor Activity Status is Fulfilled</a:t>
            </a:r>
            <a:endParaRPr lang="en-US" sz="800" b="1" dirty="0">
              <a:solidFill>
                <a:schemeClr val="tx1"/>
              </a:solidFill>
            </a:endParaRPr>
          </a:p>
        </p:txBody>
      </p:sp>
      <p:sp>
        <p:nvSpPr>
          <p:cNvPr id="27" name="Rounded Rectangular Callout 26"/>
          <p:cNvSpPr/>
          <p:nvPr/>
        </p:nvSpPr>
        <p:spPr>
          <a:xfrm>
            <a:off x="6010596" y="3562350"/>
            <a:ext cx="1180457" cy="466725"/>
          </a:xfrm>
          <a:prstGeom prst="wedgeRoundRectCallout">
            <a:avLst>
              <a:gd name="adj1" fmla="val 5643"/>
              <a:gd name="adj2" fmla="val -150297"/>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Stop Code indicates the Service Request is incomplete. </a:t>
            </a:r>
            <a:endParaRPr lang="en-US" sz="800" b="1" dirty="0">
              <a:solidFill>
                <a:schemeClr val="tx1"/>
              </a:solidFill>
            </a:endParaRPr>
          </a:p>
        </p:txBody>
      </p:sp>
      <p:sp>
        <p:nvSpPr>
          <p:cNvPr id="11" name="Rectangle 10"/>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
        <p:nvSpPr>
          <p:cNvPr id="12" name="Action Button: Custom 11">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3" name="Action Button: Custom 12">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4" name="Action Button: Custom 13">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5" name="Action Button: Custom 14">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6" name="Action Button: Custom 15">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1-40-48.png"/>
          <p:cNvPicPr>
            <a:picLocks noChangeAspect="1"/>
          </p:cNvPicPr>
          <p:nvPr/>
        </p:nvPicPr>
        <p:blipFill>
          <a:blip r:embed="rId2"/>
          <a:stretch>
            <a:fillRect/>
          </a:stretch>
        </p:blipFill>
        <p:spPr>
          <a:xfrm>
            <a:off x="5662927" y="977169"/>
            <a:ext cx="3023872" cy="5375773"/>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When completing the request with an incomplete Stop Code the Resolve checkbox in Completion tab is disabled.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When your onsite work is complete, remove the request from your device and exit.  The request will return to the SBN queue for re-dispatch when additional time is available.  </a:t>
            </a:r>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the Exit icon in the footer</a:t>
            </a:r>
          </a:p>
        </p:txBody>
      </p:sp>
      <p:sp>
        <p:nvSpPr>
          <p:cNvPr id="21" name="Rounded Rectangle 20">
            <a:hlinkClick r:id="" action="ppaction://hlinkshowjump?jump=nextslide"/>
          </p:cNvPr>
          <p:cNvSpPr/>
          <p:nvPr/>
        </p:nvSpPr>
        <p:spPr>
          <a:xfrm>
            <a:off x="8180698" y="5977034"/>
            <a:ext cx="355781"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8178619" y="5991602"/>
            <a:ext cx="355781"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Rounded Rectangular Callout 23"/>
          <p:cNvSpPr/>
          <p:nvPr/>
        </p:nvSpPr>
        <p:spPr>
          <a:xfrm>
            <a:off x="4416238" y="2681287"/>
            <a:ext cx="1180457" cy="466725"/>
          </a:xfrm>
          <a:prstGeom prst="wedgeRoundRectCallout">
            <a:avLst>
              <a:gd name="adj1" fmla="val 84720"/>
              <a:gd name="adj2" fmla="val -127849"/>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Resolved Checkbox disabled</a:t>
            </a:r>
            <a:endParaRPr lang="en-US" sz="800" b="1" dirty="0">
              <a:solidFill>
                <a:schemeClr val="tx1"/>
              </a:solidFill>
            </a:endParaRPr>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5" name="Action Button: Custom 24">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6" name="Action Button: Custom 25">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ction Button: Custom 1">
            <a:hlinkClick r:id="" action="ppaction://hlinkshowjump?jump=previousslide" highlightClick="1"/>
          </p:cNvPr>
          <p:cNvSpPr>
            <a:spLocks/>
          </p:cNvSpPr>
          <p:nvPr/>
        </p:nvSpPr>
        <p:spPr>
          <a:xfrm>
            <a:off x="3599122"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3" name="Action Button: Custom 2">
            <a:hlinkClick r:id="" action="ppaction://hlinkshowjump?jump=endshow" highlightClick="1"/>
          </p:cNvPr>
          <p:cNvSpPr>
            <a:spLocks/>
          </p:cNvSpPr>
          <p:nvPr/>
        </p:nvSpPr>
        <p:spPr>
          <a:xfrm>
            <a:off x="4936150"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4" name="Action Button: Custom 3">
            <a:hlinkClick r:id="" action="ppaction://hlinkshowjump?jump=firstslide" highlightClick="1"/>
          </p:cNvPr>
          <p:cNvSpPr>
            <a:spLocks/>
          </p:cNvSpPr>
          <p:nvPr/>
        </p:nvSpPr>
        <p:spPr>
          <a:xfrm>
            <a:off x="4267636"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p14="http://schemas.microsoft.com/office/powerpoint/2010/main" val="1729971347"/>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r"/>
            <a:fld id="{9E1E164E-33F5-9B46-810F-75CC45996516}" type="slidenum">
              <a:rPr lang="en-US" smtClean="0"/>
              <a:pPr algn="r"/>
              <a:t>13</a:t>
            </a:fld>
            <a:endParaRPr lang="en-US" dirty="0"/>
          </a:p>
        </p:txBody>
      </p:sp>
      <p:sp>
        <p:nvSpPr>
          <p:cNvPr id="6" name="TextBox 5"/>
          <p:cNvSpPr txBox="1"/>
          <p:nvPr/>
        </p:nvSpPr>
        <p:spPr>
          <a:xfrm>
            <a:off x="0" y="140752"/>
            <a:ext cx="9144000" cy="723275"/>
          </a:xfrm>
          <a:prstGeom prst="rect">
            <a:avLst/>
          </a:prstGeom>
          <a:noFill/>
        </p:spPr>
        <p:txBody>
          <a:bodyPr wrap="square" rtlCol="0">
            <a:spAutoFit/>
          </a:bodyPr>
          <a:lstStyle/>
          <a:p>
            <a:pPr algn="ctr"/>
            <a:r>
              <a:rPr lang="en-US" dirty="0" smtClean="0"/>
              <a:t>Icon Legend</a:t>
            </a:r>
            <a:br>
              <a:rPr lang="en-US" dirty="0" smtClean="0"/>
            </a:br>
            <a:endParaRPr lang="en-US" sz="600" dirty="0" smtClean="0"/>
          </a:p>
          <a:p>
            <a:pPr algn="ctr"/>
            <a:r>
              <a:rPr lang="en-US" sz="1600" dirty="0" smtClean="0"/>
              <a:t>Common icons used throughout the Astea application</a:t>
            </a:r>
            <a:endParaRPr lang="en-US" sz="1600" dirty="0"/>
          </a:p>
        </p:txBody>
      </p:sp>
      <p:sp>
        <p:nvSpPr>
          <p:cNvPr id="4" name="Action Button: Custom 3">
            <a:hlinkClick r:id="" action="ppaction://hlinkshowjump?jump=lastslideviewed" highlightClick="1"/>
          </p:cNvPr>
          <p:cNvSpPr>
            <a:spLocks noChangeAspect="1"/>
          </p:cNvSpPr>
          <p:nvPr/>
        </p:nvSpPr>
        <p:spPr>
          <a:xfrm>
            <a:off x="4128363" y="6087416"/>
            <a:ext cx="1005840" cy="407437"/>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Return</a:t>
            </a:r>
            <a:endParaRPr lang="en-US" sz="12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1821706" y="831576"/>
            <a:ext cx="5516602" cy="4849962"/>
          </a:xfrm>
          <a:prstGeom prst="rect">
            <a:avLst/>
          </a:prstGeom>
          <a:noFill/>
          <a:ln w="9525">
            <a:noFill/>
            <a:miter lim="800000"/>
            <a:headEnd/>
            <a:tailEnd/>
          </a:ln>
        </p:spPr>
      </p:pic>
      <p:sp>
        <p:nvSpPr>
          <p:cNvPr id="9" name="TextBox 8"/>
          <p:cNvSpPr txBox="1"/>
          <p:nvPr/>
        </p:nvSpPr>
        <p:spPr>
          <a:xfrm>
            <a:off x="-2148" y="5689453"/>
            <a:ext cx="9144000" cy="338554"/>
          </a:xfrm>
          <a:prstGeom prst="rect">
            <a:avLst/>
          </a:prstGeom>
          <a:noFill/>
        </p:spPr>
        <p:txBody>
          <a:bodyPr wrap="square" rtlCol="0">
            <a:spAutoFit/>
          </a:bodyPr>
          <a:lstStyle/>
          <a:p>
            <a:pPr algn="ctr"/>
            <a:r>
              <a:rPr lang="en-US" sz="1600" dirty="0" smtClean="0"/>
              <a:t>Click on the Return button below to resume presentation</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8407"/>
            <a:ext cx="3863788" cy="5153055"/>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spcAft>
                <a:spcPts val="600"/>
              </a:spcAft>
              <a:buNone/>
            </a:pPr>
            <a:r>
              <a:rPr lang="en-US" sz="2000" b="1" u="sng" dirty="0" smtClean="0">
                <a:solidFill>
                  <a:schemeClr val="tx1"/>
                </a:solidFill>
              </a:rPr>
              <a:t>Module Overview</a:t>
            </a:r>
          </a:p>
          <a:p>
            <a:pPr>
              <a:spcAft>
                <a:spcPts val="600"/>
              </a:spcAft>
              <a:buNone/>
            </a:pPr>
            <a:r>
              <a:rPr lang="en-US" sz="1450" dirty="0" smtClean="0">
                <a:solidFill>
                  <a:schemeClr val="tx1"/>
                </a:solidFill>
              </a:rPr>
              <a:t>In this module you will learn about the different Stop Codes that can be used to classify why a labor activity (punch in &amp; punch out) was stopped (punch out).  </a:t>
            </a:r>
          </a:p>
          <a:p>
            <a:pPr>
              <a:spcAft>
                <a:spcPts val="600"/>
              </a:spcAft>
              <a:buNone/>
            </a:pPr>
            <a:endParaRPr lang="en-US" sz="1450" dirty="0" smtClean="0">
              <a:solidFill>
                <a:schemeClr val="tx1"/>
              </a:solidFill>
            </a:endParaRPr>
          </a:p>
          <a:p>
            <a:pPr>
              <a:spcAft>
                <a:spcPts val="600"/>
              </a:spcAft>
              <a:buNone/>
            </a:pPr>
            <a:r>
              <a:rPr lang="en-US" sz="1450" dirty="0" smtClean="0">
                <a:solidFill>
                  <a:schemeClr val="tx1"/>
                </a:solidFill>
              </a:rPr>
              <a:t>The Activity Stop Code is a critical factor in determining if a service request will be closed for billing or remain open for an additional trip. </a:t>
            </a:r>
          </a:p>
          <a:p>
            <a:pPr>
              <a:spcAft>
                <a:spcPts val="600"/>
              </a:spcAft>
              <a:buNone/>
            </a:pPr>
            <a:endParaRPr lang="en-US" sz="1450" dirty="0" smtClean="0">
              <a:solidFill>
                <a:schemeClr val="tx1"/>
              </a:solidFill>
            </a:endParaRPr>
          </a:p>
          <a:p>
            <a:pPr>
              <a:spcAft>
                <a:spcPts val="600"/>
              </a:spcAft>
            </a:pPr>
            <a:endParaRPr lang="en-US" sz="1600" dirty="0" smtClean="0">
              <a:solidFill>
                <a:schemeClr val="tx1"/>
              </a:solidFill>
            </a:endParaRPr>
          </a:p>
        </p:txBody>
      </p:sp>
      <p:pic>
        <p:nvPicPr>
          <p:cNvPr id="11" name="Picture 10" descr="Screenshot_2014-06-11-16-10-20.png"/>
          <p:cNvPicPr>
            <a:picLocks noChangeAspect="1"/>
          </p:cNvPicPr>
          <p:nvPr/>
        </p:nvPicPr>
        <p:blipFill>
          <a:blip r:embed="rId2"/>
          <a:srcRect l="3987" t="32418" r="67894" b="39347"/>
          <a:stretch>
            <a:fillRect/>
          </a:stretch>
        </p:blipFill>
        <p:spPr>
          <a:xfrm>
            <a:off x="5710517" y="928407"/>
            <a:ext cx="2976283" cy="5313032"/>
          </a:xfrm>
          <a:prstGeom prst="rect">
            <a:avLst/>
          </a:prstGeom>
        </p:spPr>
      </p:pic>
      <p:sp>
        <p:nvSpPr>
          <p:cNvPr id="9" name="Action Button: Custom 8">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3" name="Action Button: Custom 1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4" name="Action Button: Custom 1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5" name="Action Button: Custom 1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creenshot_2014-06-12-13-48-57.png"/>
          <p:cNvPicPr>
            <a:picLocks noChangeAspect="1"/>
          </p:cNvPicPr>
          <p:nvPr/>
        </p:nvPicPr>
        <p:blipFill>
          <a:blip r:embed="rId2"/>
          <a:stretch>
            <a:fillRect/>
          </a:stretch>
        </p:blipFill>
        <p:spPr>
          <a:xfrm>
            <a:off x="5662921" y="995083"/>
            <a:ext cx="3023879" cy="5375785"/>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Stop Codes are required for all Labor Activities when the Stop Work button is clicked (punch out).</a:t>
            </a: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Stop Work Button</a:t>
            </a:r>
          </a:p>
        </p:txBody>
      </p:sp>
      <p:sp>
        <p:nvSpPr>
          <p:cNvPr id="30" name="Rounded Rectangle 29">
            <a:hlinkClick r:id="" action="ppaction://hlinkshowjump?jump=nextslide"/>
          </p:cNvPr>
          <p:cNvSpPr/>
          <p:nvPr/>
        </p:nvSpPr>
        <p:spPr>
          <a:xfrm>
            <a:off x="7501659" y="3318621"/>
            <a:ext cx="773815" cy="324972"/>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ounded Rectangle 30">
            <a:hlinkClick r:id="" action="ppaction://hlinkshowjump?jump=nextslide"/>
          </p:cNvPr>
          <p:cNvSpPr/>
          <p:nvPr/>
        </p:nvSpPr>
        <p:spPr>
          <a:xfrm>
            <a:off x="7499580" y="3333189"/>
            <a:ext cx="773815" cy="324972"/>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8" name="Action Button: Custom 17">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9" name="Action Button: Custom 18">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3" name="Picture 32" descr="Screenshot_2014-06-12-13-49-08.png"/>
          <p:cNvPicPr>
            <a:picLocks noChangeAspect="1"/>
          </p:cNvPicPr>
          <p:nvPr/>
        </p:nvPicPr>
        <p:blipFill>
          <a:blip r:embed="rId3"/>
          <a:stretch>
            <a:fillRect/>
          </a:stretch>
        </p:blipFill>
        <p:spPr>
          <a:xfrm>
            <a:off x="5662921" y="995082"/>
            <a:ext cx="3036508" cy="5398237"/>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buNone/>
            </a:pPr>
            <a:r>
              <a:rPr lang="en-US" sz="1200" dirty="0" smtClean="0">
                <a:solidFill>
                  <a:schemeClr val="tx1"/>
                </a:solidFill>
              </a:rPr>
              <a:t>When you stop work on a Labor Activity, the Astea Mobile App automatically takes you to a screen to define the Stop Code for that Activity.  The Stop Code will help determine if the Service Request will be completed and closed for billing, or is incomplete and requires an additional trip.  The default Stop Code is RESOLVED.</a:t>
            </a:r>
          </a:p>
          <a:p>
            <a:pPr>
              <a:spcAft>
                <a:spcPts val="600"/>
              </a:spcAft>
              <a:buNone/>
            </a:pPr>
            <a:endParaRPr lang="en-US" sz="1600" dirty="0" smtClean="0">
              <a:solidFill>
                <a:schemeClr val="tx1"/>
              </a:solidFill>
            </a:endParaRPr>
          </a:p>
          <a:p>
            <a:pPr>
              <a:spcAft>
                <a:spcPts val="600"/>
              </a:spcAft>
              <a:buNone/>
            </a:pPr>
            <a:endParaRPr lang="en-US" sz="1600" dirty="0" smtClean="0">
              <a:solidFill>
                <a:schemeClr val="tx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248119230"/>
              </p:ext>
            </p:extLst>
          </p:nvPr>
        </p:nvGraphicFramePr>
        <p:xfrm>
          <a:off x="514349" y="2666999"/>
          <a:ext cx="3728086" cy="2279105"/>
        </p:xfrm>
        <a:graphic>
          <a:graphicData uri="http://schemas.openxmlformats.org/drawingml/2006/table">
            <a:tbl>
              <a:tblPr firstRow="1" bandRow="1">
                <a:tableStyleId>{5C22544A-7EE6-4342-B048-85BDC9FD1C3A}</a:tableStyleId>
              </a:tblPr>
              <a:tblGrid>
                <a:gridCol w="1864043"/>
                <a:gridCol w="1864043"/>
              </a:tblGrid>
              <a:tr h="404585">
                <a:tc>
                  <a:txBody>
                    <a:bodyPr/>
                    <a:lstStyle/>
                    <a:p>
                      <a:r>
                        <a:rPr lang="en-US" sz="1100" dirty="0" smtClean="0">
                          <a:solidFill>
                            <a:schemeClr val="tx1"/>
                          </a:solidFill>
                        </a:rPr>
                        <a:t>Complete Stop Codes</a:t>
                      </a:r>
                      <a:endParaRPr lang="en-US" sz="1100" dirty="0">
                        <a:solidFill>
                          <a:schemeClr val="tx1"/>
                        </a:solidFill>
                      </a:endParaRPr>
                    </a:p>
                  </a:txBody>
                  <a:tcPr/>
                </a:tc>
                <a:tc>
                  <a:txBody>
                    <a:bodyPr/>
                    <a:lstStyle/>
                    <a:p>
                      <a:r>
                        <a:rPr lang="en-US" sz="1100" dirty="0" smtClean="0">
                          <a:solidFill>
                            <a:schemeClr val="tx1"/>
                          </a:solidFill>
                        </a:rPr>
                        <a:t>Incomplete Stop</a:t>
                      </a:r>
                      <a:r>
                        <a:rPr lang="en-US" sz="1100" baseline="0" dirty="0" smtClean="0">
                          <a:solidFill>
                            <a:schemeClr val="tx1"/>
                          </a:solidFill>
                        </a:rPr>
                        <a:t> Codes</a:t>
                      </a:r>
                      <a:endParaRPr lang="en-US" sz="1100" dirty="0">
                        <a:solidFill>
                          <a:schemeClr val="tx1"/>
                        </a:solidFill>
                      </a:endParaRPr>
                    </a:p>
                  </a:txBody>
                  <a:tcPr/>
                </a:tc>
              </a:tr>
              <a:tr h="1795690">
                <a:tc>
                  <a:txBody>
                    <a:bodyPr/>
                    <a:lstStyle/>
                    <a:p>
                      <a:r>
                        <a:rPr lang="en-US" sz="900" dirty="0" smtClean="0"/>
                        <a:t>RESOLVED</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PNC: CUSTOMER</a:t>
                      </a:r>
                      <a:r>
                        <a:rPr lang="en-US" sz="900" baseline="0" dirty="0" smtClean="0"/>
                        <a:t> CANCELLED</a:t>
                      </a:r>
                    </a:p>
                    <a:p>
                      <a:endParaRPr lang="en-US" sz="900" dirty="0"/>
                    </a:p>
                  </a:txBody>
                  <a:tcPr/>
                </a:tc>
                <a:tc>
                  <a:txBody>
                    <a:bodyPr/>
                    <a:lstStyle/>
                    <a:p>
                      <a:r>
                        <a:rPr lang="en-US" sz="900" dirty="0" smtClean="0"/>
                        <a:t>ADD’L EQUIP REQ</a:t>
                      </a:r>
                    </a:p>
                    <a:p>
                      <a:r>
                        <a:rPr lang="en-US" sz="900" dirty="0" smtClean="0"/>
                        <a:t>ADD’L TECH REQ</a:t>
                      </a:r>
                    </a:p>
                    <a:p>
                      <a:r>
                        <a:rPr lang="en-US" sz="900" dirty="0" err="1" smtClean="0"/>
                        <a:t>ADDT’L</a:t>
                      </a:r>
                      <a:r>
                        <a:rPr lang="en-US" sz="900" dirty="0" smtClean="0"/>
                        <a:t> TIME REQ</a:t>
                      </a:r>
                    </a:p>
                    <a:p>
                      <a:r>
                        <a:rPr lang="en-US" sz="900" dirty="0" smtClean="0"/>
                        <a:t>CUST NOT</a:t>
                      </a:r>
                      <a:r>
                        <a:rPr lang="en-US" sz="900" baseline="0" dirty="0" smtClean="0"/>
                        <a:t> AVAIL</a:t>
                      </a:r>
                    </a:p>
                    <a:p>
                      <a:r>
                        <a:rPr lang="en-US" sz="900" baseline="0" dirty="0" smtClean="0"/>
                        <a:t>CUST NOT READY</a:t>
                      </a:r>
                    </a:p>
                    <a:p>
                      <a:r>
                        <a:rPr lang="en-US" sz="900" baseline="0" dirty="0" smtClean="0"/>
                        <a:t>CUST/OTH RESCHED</a:t>
                      </a:r>
                    </a:p>
                    <a:p>
                      <a:r>
                        <a:rPr lang="en-US" sz="900" dirty="0" smtClean="0"/>
                        <a:t>INCOMPLETE ACTIVITY</a:t>
                      </a:r>
                    </a:p>
                    <a:p>
                      <a:r>
                        <a:rPr lang="en-US" sz="900" dirty="0" smtClean="0"/>
                        <a:t>LUNCH</a:t>
                      </a:r>
                    </a:p>
                    <a:p>
                      <a:r>
                        <a:rPr lang="en-US" sz="900" baseline="0" dirty="0" smtClean="0"/>
                        <a:t>OFFSITE RETURNING TODAY</a:t>
                      </a:r>
                    </a:p>
                    <a:p>
                      <a:r>
                        <a:rPr lang="en-US" sz="900" baseline="0" dirty="0" smtClean="0"/>
                        <a:t>REFER </a:t>
                      </a:r>
                      <a:r>
                        <a:rPr lang="en-US" sz="900" baseline="0" dirty="0" smtClean="0"/>
                        <a:t>TO INSTALL</a:t>
                      </a:r>
                    </a:p>
                    <a:p>
                      <a:r>
                        <a:rPr lang="en-US" sz="900" baseline="0" dirty="0" smtClean="0"/>
                        <a:t>REFER TO SALES</a:t>
                      </a:r>
                    </a:p>
                    <a:p>
                      <a:r>
                        <a:rPr lang="en-US" sz="900" baseline="0" dirty="0" smtClean="0"/>
                        <a:t>RE-ROUTED TO ANOTHER SITE</a:t>
                      </a:r>
                      <a:endParaRPr lang="en-US" sz="900" dirty="0"/>
                    </a:p>
                  </a:txBody>
                  <a:tcPr/>
                </a:tc>
              </a:tr>
            </a:tbl>
          </a:graphicData>
        </a:graphic>
      </p:graphicFrame>
      <p:sp>
        <p:nvSpPr>
          <p:cNvPr id="9" name="Action Button: Custom 8">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1" name="Action Button: Custom 10">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4" name="Action Button: Custom 1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5" name="Rectangle 14"/>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Tree>
    <p:extLst>
      <p:ext uri="{BB962C8B-B14F-4D97-AF65-F5344CB8AC3E}">
        <p14:creationId xmlns:p14="http://schemas.microsoft.com/office/powerpoint/2010/main" val="3338533538"/>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199" y="995083"/>
            <a:ext cx="8229599" cy="497709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lgn="ctr">
              <a:spcAft>
                <a:spcPts val="600"/>
              </a:spcAft>
            </a:pPr>
            <a:r>
              <a:rPr lang="en-US" b="1" u="sng" dirty="0" smtClean="0">
                <a:solidFill>
                  <a:schemeClr val="tx1"/>
                </a:solidFill>
              </a:rPr>
              <a:t>Stop Code definitions and when to use each Stop Code</a:t>
            </a: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600" dirty="0" smtClean="0">
              <a:solidFill>
                <a:schemeClr val="tx1"/>
              </a:solidFill>
            </a:endParaRPr>
          </a:p>
          <a:p>
            <a:pPr>
              <a:spcAft>
                <a:spcPts val="600"/>
              </a:spcAft>
            </a:pPr>
            <a:endParaRPr lang="en-US" sz="1600" dirty="0" smtClean="0">
              <a:solidFill>
                <a:schemeClr val="tx1"/>
              </a:solidFill>
            </a:endParaRPr>
          </a:p>
          <a:p>
            <a:pPr>
              <a:spcBef>
                <a:spcPts val="600"/>
              </a:spcBef>
              <a:spcAft>
                <a:spcPts val="600"/>
              </a:spcAft>
            </a:pPr>
            <a:r>
              <a:rPr lang="en-US" sz="1600" dirty="0" smtClean="0">
                <a:solidFill>
                  <a:schemeClr val="tx1"/>
                </a:solidFill>
              </a:rPr>
              <a:t>Complete Stop Codes enable the Resolve checkbox in the Completion tab, used to close the ticket complete (no additional trips/work required).  Incomplete Stop Codes disable the Resolve checkbox in the Completion tab.  The </a:t>
            </a:r>
            <a:r>
              <a:rPr lang="en-US" sz="1600" dirty="0" smtClean="0">
                <a:solidFill>
                  <a:schemeClr val="tx1"/>
                </a:solidFill>
              </a:rPr>
              <a:t>service </a:t>
            </a:r>
            <a:r>
              <a:rPr lang="en-US" sz="1600" dirty="0" smtClean="0">
                <a:solidFill>
                  <a:schemeClr val="tx1"/>
                </a:solidFill>
              </a:rPr>
              <a:t>request can be removed from </a:t>
            </a:r>
            <a:r>
              <a:rPr lang="en-US" sz="1600" dirty="0" smtClean="0">
                <a:solidFill>
                  <a:schemeClr val="tx1"/>
                </a:solidFill>
              </a:rPr>
              <a:t>your </a:t>
            </a:r>
            <a:r>
              <a:rPr lang="en-US" sz="1600" dirty="0" smtClean="0">
                <a:solidFill>
                  <a:schemeClr val="tx1"/>
                </a:solidFill>
              </a:rPr>
              <a:t>device but it will not be completed in SBN.  </a:t>
            </a:r>
          </a:p>
        </p:txBody>
      </p:sp>
      <p:graphicFrame>
        <p:nvGraphicFramePr>
          <p:cNvPr id="24" name="Table 23"/>
          <p:cNvGraphicFramePr>
            <a:graphicFrameLocks noGrp="1"/>
          </p:cNvGraphicFramePr>
          <p:nvPr>
            <p:extLst>
              <p:ext uri="{D42A27DB-BD31-4B8C-83A1-F6EECF244321}">
                <p14:modId xmlns:p14="http://schemas.microsoft.com/office/powerpoint/2010/main" val="4189410498"/>
              </p:ext>
            </p:extLst>
          </p:nvPr>
        </p:nvGraphicFramePr>
        <p:xfrm>
          <a:off x="520061" y="1743075"/>
          <a:ext cx="7919088" cy="2955012"/>
        </p:xfrm>
        <a:graphic>
          <a:graphicData uri="http://schemas.openxmlformats.org/drawingml/2006/table">
            <a:tbl>
              <a:tblPr firstRow="1" bandRow="1">
                <a:tableStyleId>{5C22544A-7EE6-4342-B048-85BDC9FD1C3A}</a:tableStyleId>
              </a:tblPr>
              <a:tblGrid>
                <a:gridCol w="3080389"/>
                <a:gridCol w="4838699"/>
              </a:tblGrid>
              <a:tr h="274320">
                <a:tc>
                  <a:txBody>
                    <a:bodyPr/>
                    <a:lstStyle/>
                    <a:p>
                      <a:r>
                        <a:rPr lang="en-US" sz="1100" dirty="0" smtClean="0">
                          <a:solidFill>
                            <a:schemeClr val="tx1"/>
                          </a:solidFill>
                        </a:rPr>
                        <a:t>Complete Stop Codes</a:t>
                      </a:r>
                      <a:endParaRPr lang="en-US" sz="1100" dirty="0">
                        <a:solidFill>
                          <a:schemeClr val="tx1"/>
                        </a:solidFill>
                      </a:endParaRPr>
                    </a:p>
                  </a:txBody>
                  <a:tcPr/>
                </a:tc>
                <a:tc>
                  <a:txBody>
                    <a:bodyPr/>
                    <a:lstStyle/>
                    <a:p>
                      <a:r>
                        <a:rPr lang="en-US" sz="1100" dirty="0" smtClean="0">
                          <a:solidFill>
                            <a:schemeClr val="tx1"/>
                          </a:solidFill>
                        </a:rPr>
                        <a:t>Incomplete Stop</a:t>
                      </a:r>
                      <a:r>
                        <a:rPr lang="en-US" sz="1100" baseline="0" dirty="0" smtClean="0">
                          <a:solidFill>
                            <a:schemeClr val="tx1"/>
                          </a:solidFill>
                        </a:rPr>
                        <a:t> Codes</a:t>
                      </a:r>
                      <a:endParaRPr lang="en-US" sz="1100" dirty="0">
                        <a:solidFill>
                          <a:schemeClr val="tx1"/>
                        </a:solidFill>
                      </a:endParaRPr>
                    </a:p>
                  </a:txBody>
                  <a:tcPr/>
                </a:tc>
              </a:tr>
              <a:tr h="2680692">
                <a:tc>
                  <a:txBody>
                    <a:bodyPr/>
                    <a:lstStyle/>
                    <a:p>
                      <a:r>
                        <a:rPr lang="en-US" sz="900" b="1" dirty="0" smtClean="0"/>
                        <a:t>RESOLVED</a:t>
                      </a:r>
                      <a:r>
                        <a:rPr lang="en-US" sz="900" dirty="0" smtClean="0"/>
                        <a:t> – Service </a:t>
                      </a:r>
                      <a:r>
                        <a:rPr lang="en-US" sz="900" dirty="0" smtClean="0"/>
                        <a:t>request </a:t>
                      </a:r>
                      <a:r>
                        <a:rPr lang="en-US" sz="900" dirty="0" smtClean="0"/>
                        <a:t>is</a:t>
                      </a:r>
                      <a:r>
                        <a:rPr lang="en-US" sz="900" baseline="0" dirty="0" smtClean="0"/>
                        <a:t> complete, no additional trips are necessary.  Service </a:t>
                      </a:r>
                      <a:r>
                        <a:rPr lang="en-US" sz="900" baseline="0" dirty="0" smtClean="0"/>
                        <a:t>request </a:t>
                      </a:r>
                      <a:r>
                        <a:rPr lang="en-US" sz="900" baseline="0" dirty="0" smtClean="0"/>
                        <a:t>is ready for billing.  </a:t>
                      </a:r>
                    </a:p>
                    <a:p>
                      <a:pPr marL="0" marR="0" indent="0" algn="l" defTabSz="457200" rtl="0" eaLnBrk="1" fontAlgn="auto" latinLnBrk="0" hangingPunct="1">
                        <a:lnSpc>
                          <a:spcPct val="100000"/>
                        </a:lnSpc>
                        <a:spcBef>
                          <a:spcPts val="600"/>
                        </a:spcBef>
                        <a:spcAft>
                          <a:spcPts val="0"/>
                        </a:spcAft>
                        <a:buClrTx/>
                        <a:buSzTx/>
                        <a:buFontTx/>
                        <a:buNone/>
                        <a:tabLst/>
                        <a:defRPr/>
                      </a:pPr>
                      <a:r>
                        <a:rPr lang="en-US" sz="900" b="1" baseline="0" dirty="0" smtClean="0"/>
                        <a:t>PNC: CUSTOMER CANCELLED – </a:t>
                      </a:r>
                      <a:r>
                        <a:rPr lang="en-US" sz="900" b="0" baseline="0" dirty="0" smtClean="0"/>
                        <a:t>Customer cancelled request for service.</a:t>
                      </a:r>
                      <a:endParaRPr lang="en-US" sz="900" b="1" baseline="0" dirty="0" smtClean="0"/>
                    </a:p>
                    <a:p>
                      <a:endParaRPr lang="en-US" sz="900" dirty="0"/>
                    </a:p>
                  </a:txBody>
                  <a:tcPr/>
                </a:tc>
                <a:tc>
                  <a:txBody>
                    <a:bodyPr/>
                    <a:lstStyle/>
                    <a:p>
                      <a:pPr>
                        <a:spcAft>
                          <a:spcPts val="500"/>
                        </a:spcAft>
                      </a:pPr>
                      <a:r>
                        <a:rPr lang="en-US" sz="900" b="1" dirty="0" smtClean="0"/>
                        <a:t>ADD’L EQUIP REQ </a:t>
                      </a:r>
                      <a:r>
                        <a:rPr lang="en-US" sz="900" dirty="0" smtClean="0"/>
                        <a:t>– Additional</a:t>
                      </a:r>
                      <a:r>
                        <a:rPr lang="en-US" sz="900" baseline="0" dirty="0" smtClean="0"/>
                        <a:t> equipment is needed to complete the </a:t>
                      </a:r>
                      <a:r>
                        <a:rPr lang="en-US" sz="900" baseline="0" dirty="0" smtClean="0"/>
                        <a:t>service request</a:t>
                      </a:r>
                      <a:r>
                        <a:rPr lang="en-US" sz="900" baseline="0" dirty="0" smtClean="0"/>
                        <a:t>.</a:t>
                      </a:r>
                      <a:endParaRPr lang="en-US" sz="900" dirty="0" smtClean="0"/>
                    </a:p>
                    <a:p>
                      <a:pPr>
                        <a:spcAft>
                          <a:spcPts val="500"/>
                        </a:spcAft>
                      </a:pPr>
                      <a:r>
                        <a:rPr lang="en-US" sz="900" b="1" dirty="0" smtClean="0"/>
                        <a:t>ADD’L TECH REQ </a:t>
                      </a:r>
                      <a:r>
                        <a:rPr lang="en-US" sz="900" dirty="0" smtClean="0"/>
                        <a:t>– Additional Tech is needed to complete the </a:t>
                      </a:r>
                      <a:r>
                        <a:rPr lang="en-US" sz="900" dirty="0" smtClean="0"/>
                        <a:t>service request</a:t>
                      </a:r>
                      <a:r>
                        <a:rPr lang="en-US" sz="900" dirty="0" smtClean="0"/>
                        <a:t>. </a:t>
                      </a:r>
                    </a:p>
                    <a:p>
                      <a:pPr>
                        <a:spcAft>
                          <a:spcPts val="500"/>
                        </a:spcAft>
                      </a:pPr>
                      <a:r>
                        <a:rPr lang="en-US" sz="900" b="1" dirty="0" smtClean="0"/>
                        <a:t>ADDT’L TIME REQ </a:t>
                      </a:r>
                      <a:r>
                        <a:rPr lang="en-US" sz="900" dirty="0" smtClean="0"/>
                        <a:t>– Additional time is needed to complete the </a:t>
                      </a:r>
                      <a:r>
                        <a:rPr lang="en-US" sz="900" dirty="0" smtClean="0"/>
                        <a:t>service request</a:t>
                      </a:r>
                      <a:r>
                        <a:rPr lang="en-US" sz="900" dirty="0" smtClean="0"/>
                        <a:t>.</a:t>
                      </a:r>
                    </a:p>
                    <a:p>
                      <a:pPr>
                        <a:spcAft>
                          <a:spcPts val="500"/>
                        </a:spcAft>
                      </a:pPr>
                      <a:r>
                        <a:rPr lang="en-US" sz="900" b="1" dirty="0" smtClean="0"/>
                        <a:t>CUST NOT</a:t>
                      </a:r>
                      <a:r>
                        <a:rPr lang="en-US" sz="900" b="1" baseline="0" dirty="0" smtClean="0"/>
                        <a:t> AVAIL </a:t>
                      </a:r>
                      <a:r>
                        <a:rPr lang="en-US" sz="900" baseline="0" dirty="0" smtClean="0"/>
                        <a:t>– Customer was not available, work was not completed.</a:t>
                      </a:r>
                    </a:p>
                    <a:p>
                      <a:pPr>
                        <a:spcAft>
                          <a:spcPts val="500"/>
                        </a:spcAft>
                      </a:pPr>
                      <a:r>
                        <a:rPr lang="en-US" sz="900" b="1" baseline="0" dirty="0" smtClean="0"/>
                        <a:t>CUST NOT READY </a:t>
                      </a:r>
                      <a:r>
                        <a:rPr lang="en-US" sz="900" baseline="0" dirty="0" smtClean="0"/>
                        <a:t>– Customer/Site was not ready, work was not completed. </a:t>
                      </a:r>
                    </a:p>
                    <a:p>
                      <a:pPr>
                        <a:spcAft>
                          <a:spcPts val="500"/>
                        </a:spcAft>
                      </a:pPr>
                      <a:r>
                        <a:rPr lang="en-US" sz="900" b="1" baseline="0" dirty="0" smtClean="0"/>
                        <a:t>CUST/OTH RESCHED </a:t>
                      </a:r>
                      <a:r>
                        <a:rPr lang="en-US" sz="900" baseline="0" dirty="0" smtClean="0"/>
                        <a:t>– Customer/Dispatch re-scheduled. </a:t>
                      </a:r>
                    </a:p>
                    <a:p>
                      <a:pPr>
                        <a:spcAft>
                          <a:spcPts val="500"/>
                        </a:spcAft>
                      </a:pPr>
                      <a:r>
                        <a:rPr lang="en-US" sz="900" b="1" dirty="0" smtClean="0"/>
                        <a:t>INCOMPLETE ACTIVITY </a:t>
                      </a:r>
                      <a:r>
                        <a:rPr lang="en-US" sz="900" dirty="0" smtClean="0"/>
                        <a:t>– Work</a:t>
                      </a:r>
                      <a:r>
                        <a:rPr lang="en-US" sz="900" baseline="0" dirty="0" smtClean="0"/>
                        <a:t> was not completed.</a:t>
                      </a:r>
                      <a:endParaRPr lang="en-US" sz="900" dirty="0" smtClean="0"/>
                    </a:p>
                    <a:p>
                      <a:pPr>
                        <a:spcAft>
                          <a:spcPts val="500"/>
                        </a:spcAft>
                      </a:pPr>
                      <a:r>
                        <a:rPr lang="en-US" sz="900" b="1" dirty="0" smtClean="0"/>
                        <a:t>LUNCH</a:t>
                      </a:r>
                      <a:r>
                        <a:rPr lang="en-US" sz="900" dirty="0" smtClean="0"/>
                        <a:t> – Leaving</a:t>
                      </a:r>
                      <a:r>
                        <a:rPr lang="en-US" sz="900" baseline="0" dirty="0" smtClean="0"/>
                        <a:t> for lunch but will return today. </a:t>
                      </a:r>
                      <a:endParaRPr lang="en-US" sz="900" dirty="0" smtClean="0"/>
                    </a:p>
                    <a:p>
                      <a:pPr>
                        <a:spcAft>
                          <a:spcPts val="500"/>
                        </a:spcAft>
                      </a:pPr>
                      <a:r>
                        <a:rPr lang="en-US" sz="900" b="1" dirty="0" smtClean="0"/>
                        <a:t>OFFSITE-RETURNING</a:t>
                      </a:r>
                      <a:r>
                        <a:rPr lang="en-US" sz="900" b="1" baseline="0" dirty="0" smtClean="0"/>
                        <a:t> TODAY </a:t>
                      </a:r>
                      <a:r>
                        <a:rPr lang="en-US" sz="900" baseline="0" dirty="0" smtClean="0"/>
                        <a:t>– Leaving for other reasons (ADI trip, EMOC) but will return today. </a:t>
                      </a:r>
                    </a:p>
                    <a:p>
                      <a:pPr>
                        <a:spcAft>
                          <a:spcPts val="500"/>
                        </a:spcAft>
                      </a:pPr>
                      <a:r>
                        <a:rPr lang="en-US" sz="900" b="1" baseline="0" dirty="0" smtClean="0"/>
                        <a:t>REFER TO INSTALL </a:t>
                      </a:r>
                      <a:r>
                        <a:rPr lang="en-US" sz="900" baseline="0" dirty="0" smtClean="0"/>
                        <a:t>– Install issue, work not completed.</a:t>
                      </a:r>
                    </a:p>
                    <a:p>
                      <a:pPr>
                        <a:spcAft>
                          <a:spcPts val="500"/>
                        </a:spcAft>
                      </a:pPr>
                      <a:r>
                        <a:rPr lang="en-US" sz="900" b="1" baseline="0" dirty="0" smtClean="0"/>
                        <a:t>REFER TO SALES </a:t>
                      </a:r>
                      <a:r>
                        <a:rPr lang="en-US" sz="900" baseline="0" dirty="0" smtClean="0"/>
                        <a:t>– Potential new sale, work not completed.</a:t>
                      </a:r>
                    </a:p>
                    <a:p>
                      <a:pPr>
                        <a:spcAft>
                          <a:spcPts val="500"/>
                        </a:spcAft>
                      </a:pPr>
                      <a:r>
                        <a:rPr lang="en-US" sz="900" b="1" baseline="0" dirty="0" smtClean="0"/>
                        <a:t>RE-ROUTED TO ANOTHER SITE </a:t>
                      </a:r>
                      <a:r>
                        <a:rPr lang="en-US" sz="900" baseline="0" dirty="0" smtClean="0"/>
                        <a:t>– Re-routed before arrival, work not completed.</a:t>
                      </a:r>
                      <a:endParaRPr lang="en-US" sz="900" dirty="0"/>
                    </a:p>
                  </a:txBody>
                  <a:tcPr/>
                </a:tc>
              </a:tr>
            </a:tbl>
          </a:graphicData>
        </a:graphic>
      </p:graphicFrame>
      <p:sp>
        <p:nvSpPr>
          <p:cNvPr id="9" name="Action Button: Custom 8">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1" name="Action Button: Custom 10">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4" name="Action Button: Custom 1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shot_2014-06-12-13-49-08.png"/>
          <p:cNvPicPr>
            <a:picLocks noChangeAspect="1"/>
          </p:cNvPicPr>
          <p:nvPr/>
        </p:nvPicPr>
        <p:blipFill>
          <a:blip r:embed="rId2"/>
          <a:stretch>
            <a:fillRect/>
          </a:stretch>
        </p:blipFill>
        <p:spPr>
          <a:xfrm>
            <a:off x="5662921" y="995082"/>
            <a:ext cx="3036508" cy="5398237"/>
          </a:xfrm>
          <a:prstGeom prst="rect">
            <a:avLst/>
          </a:prstGeom>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in the down arrow in the Stop Code* field</a:t>
            </a:r>
          </a:p>
        </p:txBody>
      </p:sp>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If the Labor Activity was stopped for any incomplete reason the Stop Code must be updated. </a:t>
            </a:r>
          </a:p>
        </p:txBody>
      </p:sp>
      <p:sp>
        <p:nvSpPr>
          <p:cNvPr id="21" name="Rounded Rectangle 20">
            <a:hlinkClick r:id="" action="ppaction://hlinkshowjump?jump=nextslide"/>
          </p:cNvPr>
          <p:cNvSpPr/>
          <p:nvPr/>
        </p:nvSpPr>
        <p:spPr>
          <a:xfrm>
            <a:off x="8203103" y="1706655"/>
            <a:ext cx="338099"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8201024" y="1721223"/>
            <a:ext cx="338099"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3-49-46.png"/>
          <p:cNvPicPr>
            <a:picLocks noChangeAspect="1"/>
          </p:cNvPicPr>
          <p:nvPr/>
        </p:nvPicPr>
        <p:blipFill>
          <a:blip r:embed="rId2"/>
          <a:stretch>
            <a:fillRect/>
          </a:stretch>
        </p:blipFill>
        <p:spPr>
          <a:xfrm>
            <a:off x="5662920" y="995082"/>
            <a:ext cx="3023879" cy="5375785"/>
          </a:xfrm>
          <a:prstGeom prst="rect">
            <a:avLst/>
          </a:prstGeom>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a:t>
            </a:r>
            <a:r>
              <a:rPr lang="en-US" sz="1200" b="1" dirty="0" err="1" smtClean="0">
                <a:solidFill>
                  <a:schemeClr val="tx1"/>
                </a:solidFill>
              </a:rPr>
              <a:t>ADDT’L</a:t>
            </a:r>
            <a:r>
              <a:rPr lang="en-US" sz="1200" b="1" dirty="0" smtClean="0">
                <a:solidFill>
                  <a:schemeClr val="tx1"/>
                </a:solidFill>
              </a:rPr>
              <a:t> TIME REQD</a:t>
            </a:r>
          </a:p>
        </p:txBody>
      </p:sp>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Scroll through all Stop Codes to find the relevant Stop Code for your Labor Activity.</a:t>
            </a:r>
          </a:p>
        </p:txBody>
      </p:sp>
      <p:sp>
        <p:nvSpPr>
          <p:cNvPr id="16" name="Rounded Rectangle 15">
            <a:hlinkClick r:id="" action="ppaction://hlinkshowjump?jump=nextslide"/>
          </p:cNvPr>
          <p:cNvSpPr/>
          <p:nvPr/>
        </p:nvSpPr>
        <p:spPr>
          <a:xfrm>
            <a:off x="5766636" y="5471566"/>
            <a:ext cx="2816736" cy="36867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p:nvPr/>
        </p:nvSpPr>
        <p:spPr>
          <a:xfrm>
            <a:off x="5764557" y="5486134"/>
            <a:ext cx="2816736" cy="36867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shot_2014-06-12-13-49-46.png"/>
          <p:cNvPicPr>
            <a:picLocks noChangeAspect="1"/>
          </p:cNvPicPr>
          <p:nvPr/>
        </p:nvPicPr>
        <p:blipFill>
          <a:blip r:embed="rId2"/>
          <a:stretch>
            <a:fillRect/>
          </a:stretch>
        </p:blipFill>
        <p:spPr>
          <a:xfrm>
            <a:off x="5662920" y="995082"/>
            <a:ext cx="3023879" cy="5375785"/>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Scroll through all Stop Codes to find the relevant Stop Code for your Labor Activity.</a:t>
            </a:r>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Done</a:t>
            </a:r>
          </a:p>
        </p:txBody>
      </p:sp>
      <p:sp>
        <p:nvSpPr>
          <p:cNvPr id="20" name="Rounded Rectangle 19">
            <a:hlinkClick r:id="" action="ppaction://hlinkshowjump?jump=nextslide"/>
          </p:cNvPr>
          <p:cNvSpPr/>
          <p:nvPr/>
        </p:nvSpPr>
        <p:spPr>
          <a:xfrm>
            <a:off x="8155120" y="4579088"/>
            <a:ext cx="481623" cy="311219"/>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1" name="Rounded Rectangle 20">
            <a:hlinkClick r:id="" action="ppaction://hlinkshowjump?jump=nextslide"/>
          </p:cNvPr>
          <p:cNvSpPr/>
          <p:nvPr/>
        </p:nvSpPr>
        <p:spPr>
          <a:xfrm>
            <a:off x="8153041" y="4593656"/>
            <a:ext cx="481623" cy="31121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3-49-56.png"/>
          <p:cNvPicPr>
            <a:picLocks noChangeAspect="1"/>
          </p:cNvPicPr>
          <p:nvPr/>
        </p:nvPicPr>
        <p:blipFill>
          <a:blip r:embed="rId2"/>
          <a:stretch>
            <a:fillRect/>
          </a:stretch>
        </p:blipFill>
        <p:spPr>
          <a:xfrm>
            <a:off x="5665001" y="1007225"/>
            <a:ext cx="3021798" cy="5372084"/>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Stop Codes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Stop Code changes must be saved to apply.</a:t>
            </a: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Save icon in the footer</a:t>
            </a:r>
          </a:p>
        </p:txBody>
      </p:sp>
      <p:sp>
        <p:nvSpPr>
          <p:cNvPr id="18" name="Rounded Rectangle 17">
            <a:hlinkClick r:id="" action="ppaction://hlinkshowjump?jump=nextslide"/>
          </p:cNvPr>
          <p:cNvSpPr/>
          <p:nvPr/>
        </p:nvSpPr>
        <p:spPr>
          <a:xfrm>
            <a:off x="7397248" y="6004494"/>
            <a:ext cx="349118"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7395169" y="6019062"/>
            <a:ext cx="349118"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Rounded Rectangular Callout 23"/>
          <p:cNvSpPr/>
          <p:nvPr/>
        </p:nvSpPr>
        <p:spPr>
          <a:xfrm>
            <a:off x="7139592" y="2424111"/>
            <a:ext cx="1180457" cy="466725"/>
          </a:xfrm>
          <a:prstGeom prst="wedgeRoundRectCallout">
            <a:avLst>
              <a:gd name="adj1" fmla="val -30667"/>
              <a:gd name="adj2" fmla="val -150297"/>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Stop Code is updated. </a:t>
            </a:r>
            <a:endParaRPr lang="en-US" sz="800" b="1" dirty="0">
              <a:solidFill>
                <a:schemeClr val="tx1"/>
              </a:solidFill>
            </a:endParaRPr>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SSS_template">
  <a:themeElements>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themeOverride>
</file>

<file path=ppt/theme/themeOverride2.xml><?xml version="1.0" encoding="utf-8"?>
<a:themeOverride xmlns:a="http://schemas.openxmlformats.org/drawingml/2006/main">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4820A1636C5E4EAC5D9213777AFFB8" ma:contentTypeVersion="0" ma:contentTypeDescription="Create a new document." ma:contentTypeScope="" ma:versionID="d51955efa952827b58521ea7db63f4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420E19-8689-415D-890F-30B8E89C1C6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6820EAB2-A2A4-4DEB-9537-8C2A372BE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EEA8A10-A496-447A-888D-1CE2BD6E8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22939</TotalTime>
  <Words>813</Words>
  <Application>Microsoft Office PowerPoint</Application>
  <PresentationFormat>On-screen Show (4:3)</PresentationFormat>
  <Paragraphs>157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Lucida Grande</vt:lpstr>
      <vt:lpstr>SSS_template</vt:lpstr>
      <vt:lpstr>Astea Mobile App Training</vt:lpstr>
      <vt:lpstr>Stop Codes</vt:lpstr>
      <vt:lpstr>Stop Codes</vt:lpstr>
      <vt:lpstr>Stop Codes</vt:lpstr>
      <vt:lpstr>Stop Codes</vt:lpstr>
      <vt:lpstr>Stop Codes</vt:lpstr>
      <vt:lpstr>Stop Codes</vt:lpstr>
      <vt:lpstr>Stop Codes</vt:lpstr>
      <vt:lpstr>Stop Codes</vt:lpstr>
      <vt:lpstr>Stop Codes</vt:lpstr>
      <vt:lpstr>Stop Codes</vt:lpstr>
      <vt:lpstr>PowerPoint Presentation</vt:lpstr>
      <vt:lpstr>PowerPoint Presentation</vt:lpstr>
    </vt:vector>
  </TitlesOfParts>
  <Company>Stanley Black &amp; Decker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kap0223</dc:creator>
  <cp:lastModifiedBy>Harrison, Dana</cp:lastModifiedBy>
  <cp:revision>45</cp:revision>
  <dcterms:created xsi:type="dcterms:W3CDTF">2013-06-25T20:05:35Z</dcterms:created>
  <dcterms:modified xsi:type="dcterms:W3CDTF">2016-02-04T20:33:29Z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0x010100074820A1636C5E4EAC5D9213777AFFB8</vt:lpwstr>
  </property>
</Properties>
</file>