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handoutMasterIdLst>
    <p:handoutMasterId r:id="rId21"/>
  </p:handoutMasterIdLst>
  <p:sldIdLst>
    <p:sldId id="257" r:id="rId5"/>
    <p:sldId id="283" r:id="rId6"/>
    <p:sldId id="284" r:id="rId7"/>
    <p:sldId id="285" r:id="rId8"/>
    <p:sldId id="286" r:id="rId9"/>
    <p:sldId id="287" r:id="rId10"/>
    <p:sldId id="288" r:id="rId11"/>
    <p:sldId id="290" r:id="rId12"/>
    <p:sldId id="289" r:id="rId13"/>
    <p:sldId id="291" r:id="rId14"/>
    <p:sldId id="293" r:id="rId15"/>
    <p:sldId id="294" r:id="rId16"/>
    <p:sldId id="295" r:id="rId17"/>
    <p:sldId id="303" r:id="rId18"/>
    <p:sldId id="304" r:id="rId19"/>
    <p:sldId id="30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0097C3"/>
    <a:srgbClr val="6699FF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754" autoAdjust="0"/>
  </p:normalViewPr>
  <p:slideViewPr>
    <p:cSldViewPr snapToGrid="0" snapToObjects="1">
      <p:cViewPr varScale="1">
        <p:scale>
          <a:sx n="77" d="100"/>
          <a:sy n="77" d="100"/>
        </p:scale>
        <p:origin x="-720" y="-84"/>
      </p:cViewPr>
      <p:guideLst>
        <p:guide orient="horz" pos="4254"/>
        <p:guide pos="28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8D587-28AC-4E9F-A679-930835B6E941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5B579-385E-4FCC-882E-4A6C54FCA7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9303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N_ppt_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433752"/>
            <a:ext cx="7772400" cy="1225933"/>
          </a:xfrm>
        </p:spPr>
        <p:txBody>
          <a:bodyPr lIns="0" anchor="t" anchorCtr="0">
            <a:no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61176"/>
            <a:ext cx="6400800" cy="1752600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SSS_floating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0848" y="513669"/>
            <a:ext cx="2913797" cy="88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688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Yello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N_divider_yellow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219"/>
            <a:ext cx="7772400" cy="1362075"/>
          </a:xfrm>
        </p:spPr>
        <p:txBody>
          <a:bodyPr anchor="t"/>
          <a:lstStyle>
            <a:lvl1pPr algn="l">
              <a:defRPr sz="48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6692" y="2182388"/>
            <a:ext cx="7770015" cy="3816081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None/>
              <a:defRPr sz="2000"/>
            </a:lvl1pPr>
            <a:lvl2pPr marL="457200" indent="0">
              <a:spcBef>
                <a:spcPts val="800"/>
              </a:spcBef>
              <a:spcAft>
                <a:spcPts val="0"/>
              </a:spcAft>
              <a:buNone/>
              <a:defRPr sz="2000"/>
            </a:lvl2pPr>
            <a:lvl3pPr marL="914400" indent="0">
              <a:spcBef>
                <a:spcPts val="800"/>
              </a:spcBef>
              <a:spcAft>
                <a:spcPts val="0"/>
              </a:spcAft>
              <a:buNone/>
              <a:defRPr sz="2000"/>
            </a:lvl3pPr>
            <a:lvl4pPr marL="1371600" indent="0">
              <a:spcBef>
                <a:spcPts val="800"/>
              </a:spcBef>
              <a:spcAft>
                <a:spcPts val="0"/>
              </a:spcAft>
              <a:buNone/>
              <a:defRPr sz="2000"/>
            </a:lvl4pPr>
            <a:lvl5pPr marL="1828800" indent="0">
              <a:spcBef>
                <a:spcPts val="800"/>
              </a:spcBef>
              <a:spcAft>
                <a:spcPts val="0"/>
              </a:spcAft>
              <a:buNone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63646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ver4_Wh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219"/>
            <a:ext cx="7772400" cy="1362075"/>
          </a:xfrm>
        </p:spPr>
        <p:txBody>
          <a:bodyPr anchor="t"/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6692" y="2185416"/>
            <a:ext cx="7770015" cy="3816081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None/>
              <a:defRPr sz="2000"/>
            </a:lvl1pPr>
            <a:lvl2pPr marL="457200" indent="0">
              <a:spcBef>
                <a:spcPts val="800"/>
              </a:spcBef>
              <a:spcAft>
                <a:spcPts val="0"/>
              </a:spcAft>
              <a:buNone/>
              <a:defRPr sz="2000"/>
            </a:lvl2pPr>
            <a:lvl3pPr marL="914400" indent="0">
              <a:spcBef>
                <a:spcPts val="800"/>
              </a:spcBef>
              <a:spcAft>
                <a:spcPts val="0"/>
              </a:spcAft>
              <a:buNone/>
              <a:defRPr sz="2000"/>
            </a:lvl3pPr>
            <a:lvl4pPr marL="1371600" indent="0">
              <a:spcBef>
                <a:spcPts val="800"/>
              </a:spcBef>
              <a:spcAft>
                <a:spcPts val="0"/>
              </a:spcAft>
              <a:buNone/>
              <a:defRPr sz="2000"/>
            </a:lvl4pPr>
            <a:lvl5pPr marL="1828800" indent="0">
              <a:spcBef>
                <a:spcPts val="800"/>
              </a:spcBef>
              <a:spcAft>
                <a:spcPts val="0"/>
              </a:spcAft>
              <a:buNone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3941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3_Bk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219"/>
            <a:ext cx="7772400" cy="1362075"/>
          </a:xfrm>
        </p:spPr>
        <p:txBody>
          <a:bodyPr anchor="t"/>
          <a:lstStyle>
            <a:lvl1pPr algn="l">
              <a:defRPr sz="4800" b="0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6692" y="2185416"/>
            <a:ext cx="7770015" cy="3816081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spcBef>
                <a:spcPts val="8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spcBef>
                <a:spcPts val="8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spcBef>
                <a:spcPts val="8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spcBef>
                <a:spcPts val="8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6754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3_Bk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219"/>
            <a:ext cx="7772400" cy="1362075"/>
          </a:xfrm>
        </p:spPr>
        <p:txBody>
          <a:bodyPr anchor="t"/>
          <a:lstStyle>
            <a:lvl1pPr algn="l">
              <a:defRPr sz="4800" b="0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0951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RGBbackgrou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219"/>
            <a:ext cx="7772400" cy="1362075"/>
          </a:xfrm>
        </p:spPr>
        <p:txBody>
          <a:bodyPr anchor="t"/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SSS_floating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6568375"/>
            <a:ext cx="796925" cy="24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09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p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RGBbackgrou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pic>
        <p:nvPicPr>
          <p:cNvPr id="3" name="Picture 2" descr="SSS_floating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24586" y="2566222"/>
            <a:ext cx="4694830" cy="142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7012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hit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46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638"/>
            <a:ext cx="3662556" cy="4525963"/>
          </a:xfrm>
        </p:spPr>
        <p:txBody>
          <a:bodyPr/>
          <a:lstStyle>
            <a:lvl1pPr>
              <a:buClrTx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95824" y="1481137"/>
            <a:ext cx="4448175" cy="4044911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97744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Whit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1861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1861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1927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Whit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62343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0774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68638"/>
            <a:ext cx="8228361" cy="4525963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9E1E164E-33F5-9B46-810F-75CC45996516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7" name="Picture 6" descr="STN_security_r_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7012" y="6489971"/>
            <a:ext cx="914262" cy="36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1958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Black 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1861"/>
            <a:ext cx="4038600" cy="4525963"/>
          </a:xfrm>
        </p:spPr>
        <p:txBody>
          <a:bodyPr/>
          <a:lstStyle>
            <a:lvl1pPr>
              <a:buClr>
                <a:schemeClr val="tx2"/>
              </a:buClr>
              <a:defRPr sz="1800">
                <a:solidFill>
                  <a:srgbClr val="FFFFFF"/>
                </a:solidFill>
              </a:defRPr>
            </a:lvl1pPr>
            <a:lvl2pPr>
              <a:defRPr sz="1800">
                <a:solidFill>
                  <a:srgbClr val="FFFFFF"/>
                </a:solidFill>
              </a:defRPr>
            </a:lvl2pPr>
            <a:lvl3pPr>
              <a:defRPr sz="18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1861"/>
            <a:ext cx="4038600" cy="4525963"/>
          </a:xfrm>
        </p:spPr>
        <p:txBody>
          <a:bodyPr/>
          <a:lstStyle>
            <a:lvl1pPr>
              <a:buClr>
                <a:schemeClr val="tx2"/>
              </a:buClr>
              <a:defRPr sz="1800">
                <a:solidFill>
                  <a:srgbClr val="FFFFFF"/>
                </a:solidFill>
              </a:defRPr>
            </a:lvl1pPr>
            <a:lvl2pPr>
              <a:defRPr sz="1800">
                <a:solidFill>
                  <a:srgbClr val="FFFFFF"/>
                </a:solidFill>
              </a:defRPr>
            </a:lvl2pPr>
            <a:lvl3pPr>
              <a:defRPr sz="18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9E1E164E-33F5-9B46-810F-75CC45996516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312" y="6536456"/>
            <a:ext cx="1088136" cy="28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7725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Content and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638"/>
            <a:ext cx="3662556" cy="4525963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95824" y="1481137"/>
            <a:ext cx="4448175" cy="4044911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9E1E164E-33F5-9B46-810F-75CC45996516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312" y="6536456"/>
            <a:ext cx="1088136" cy="28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784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870187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8638"/>
            <a:ext cx="8229600" cy="452596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0049" y="6536385"/>
            <a:ext cx="366750" cy="239194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>
              <a:defRPr lang="en-US" sz="1000" smtClean="0">
                <a:latin typeface="Arial"/>
                <a:cs typeface="Arial"/>
              </a:defRPr>
            </a:lvl1pPr>
          </a:lstStyle>
          <a:p>
            <a:pPr algn="r"/>
            <a:fld id="{9E1E164E-33F5-9B46-810F-75CC45996516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8" name="Picture 7" descr="SSS_floating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7200" y="6568375"/>
            <a:ext cx="796925" cy="24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8298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2" r:id="rId3"/>
    <p:sldLayoutId id="2147483676" r:id="rId4"/>
    <p:sldLayoutId id="2147483678" r:id="rId5"/>
    <p:sldLayoutId id="2147483679" r:id="rId6"/>
    <p:sldLayoutId id="2147483684" r:id="rId7"/>
    <p:sldLayoutId id="2147483685" r:id="rId8"/>
    <p:sldLayoutId id="2147483683" r:id="rId9"/>
    <p:sldLayoutId id="2147483675" r:id="rId10"/>
    <p:sldLayoutId id="2147483681" r:id="rId11"/>
    <p:sldLayoutId id="2147483680" r:id="rId12"/>
    <p:sldLayoutId id="2147483686" r:id="rId13"/>
    <p:sldLayoutId id="2147483687" r:id="rId14"/>
    <p:sldLayoutId id="2147483688" r:id="rId1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1775" indent="-231775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8788" indent="-230188" algn="l" defTabSz="457200" rtl="0" eaLnBrk="1" latinLnBrk="0" hangingPunct="1">
        <a:spcBef>
          <a:spcPct val="20000"/>
        </a:spcBef>
        <a:buFont typeface="Lucida Grande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7388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7575" indent="-230188" algn="l" defTabSz="457200" rtl="0" eaLnBrk="1" latinLnBrk="0" hangingPunct="1">
        <a:spcBef>
          <a:spcPct val="20000"/>
        </a:spcBef>
        <a:buFont typeface="Lucida Grande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46175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976282"/>
            <a:ext cx="7772400" cy="683403"/>
          </a:xfrm>
        </p:spPr>
        <p:txBody>
          <a:bodyPr/>
          <a:lstStyle/>
          <a:p>
            <a:r>
              <a:rPr lang="en-US" sz="3600" dirty="0" err="1" smtClean="0"/>
              <a:t>Astea</a:t>
            </a:r>
            <a:r>
              <a:rPr lang="en-US" sz="3600" dirty="0" smtClean="0"/>
              <a:t> Mobile App Training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07386"/>
            <a:ext cx="6400800" cy="1752600"/>
          </a:xfrm>
        </p:spPr>
        <p:txBody>
          <a:bodyPr/>
          <a:lstStyle/>
          <a:p>
            <a:r>
              <a:rPr lang="en-US" dirty="0" smtClean="0"/>
              <a:t>Using and Returning a Lift</a:t>
            </a:r>
            <a:endParaRPr lang="en-US" dirty="0"/>
          </a:p>
        </p:txBody>
      </p:sp>
      <p:sp>
        <p:nvSpPr>
          <p:cNvPr id="4" name="Action Button: Custom 3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3857625" y="6167187"/>
            <a:ext cx="1028700" cy="343151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Start 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31672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932688"/>
            <a:ext cx="3108960" cy="550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dirty="0" smtClean="0"/>
              <a:t>Using and Returning a Lift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10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95083"/>
            <a:ext cx="3863788" cy="40072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The Lift Rental Fee has been added to the Service Order.  The Fulfilled status indicates the part was used.  </a:t>
            </a:r>
          </a:p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The next section of this training covers posting the Lift Return to the Service Order.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7199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Action:  Click the Add Item Icon in the footer</a:t>
            </a:r>
          </a:p>
        </p:txBody>
      </p:sp>
      <p:sp>
        <p:nvSpPr>
          <p:cNvPr id="18" name="Rounded Rectangle 17">
            <a:hlinkClick r:id="" action="ppaction://hlinkshowjump?jump=nextslide"/>
          </p:cNvPr>
          <p:cNvSpPr/>
          <p:nvPr/>
        </p:nvSpPr>
        <p:spPr>
          <a:xfrm>
            <a:off x="7101149" y="6033978"/>
            <a:ext cx="331296" cy="336306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hlinkClick r:id="" action="ppaction://hlinkshowjump?jump=nextslide"/>
          </p:cNvPr>
          <p:cNvSpPr/>
          <p:nvPr/>
        </p:nvSpPr>
        <p:spPr>
          <a:xfrm>
            <a:off x="7099070" y="6048546"/>
            <a:ext cx="331296" cy="336306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ction Button: Custom 19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1" name="Action Button: Custom 20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2" name="Action Button: Custom 21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3" name="Action Button: Custom 22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85335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932688"/>
            <a:ext cx="31432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dirty="0" smtClean="0"/>
              <a:t>Using and Returning a Lift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11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95083"/>
            <a:ext cx="3863788" cy="40072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Once again, with the Non-Stocked tab  highlighted, type lift to begin the search.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7199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Action:  Click the Lift Returned part to select</a:t>
            </a:r>
          </a:p>
        </p:txBody>
      </p:sp>
      <p:sp>
        <p:nvSpPr>
          <p:cNvPr id="18" name="Rounded Rectangle 17">
            <a:hlinkClick r:id="" action="ppaction://hlinkshowjump?jump=nextslide"/>
          </p:cNvPr>
          <p:cNvSpPr/>
          <p:nvPr/>
        </p:nvSpPr>
        <p:spPr>
          <a:xfrm>
            <a:off x="5754818" y="2861421"/>
            <a:ext cx="2406631" cy="398434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hlinkClick r:id="" action="ppaction://hlinkshowjump?jump=nextslide"/>
          </p:cNvPr>
          <p:cNvSpPr/>
          <p:nvPr/>
        </p:nvSpPr>
        <p:spPr>
          <a:xfrm>
            <a:off x="5752739" y="2875989"/>
            <a:ext cx="2406631" cy="398434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ction Button: Custom 19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1" name="Action Button: Custom 20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2" name="Action Button: Custom 21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3" name="Action Button: Custom 22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85335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932688"/>
            <a:ext cx="3108960" cy="5401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dirty="0" smtClean="0"/>
              <a:t>Using and Returning a Lift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12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95083"/>
            <a:ext cx="3863788" cy="40072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Click on the Post button to log the Returned Lift to the Service Order.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7199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Action:  Click on the Post button</a:t>
            </a:r>
          </a:p>
        </p:txBody>
      </p:sp>
      <p:sp>
        <p:nvSpPr>
          <p:cNvPr id="14" name="Rounded Rectangle 13">
            <a:hlinkClick r:id="" action="ppaction://hlinkshowjump?jump=nextslide"/>
          </p:cNvPr>
          <p:cNvSpPr/>
          <p:nvPr/>
        </p:nvSpPr>
        <p:spPr>
          <a:xfrm>
            <a:off x="7835441" y="3762945"/>
            <a:ext cx="788126" cy="365760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>
            <a:hlinkClick r:id="" action="ppaction://hlinkshowjump?jump=nextslide"/>
          </p:cNvPr>
          <p:cNvSpPr/>
          <p:nvPr/>
        </p:nvSpPr>
        <p:spPr>
          <a:xfrm>
            <a:off x="7833362" y="3777513"/>
            <a:ext cx="788126" cy="365760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ction Button: Custom 20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3" name="Action Button: Custom 22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4" name="Action Button: Custom 23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5" name="Action Button: Custom 24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85335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932688"/>
            <a:ext cx="3108960" cy="5447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dirty="0" smtClean="0"/>
              <a:t>Using and Returning a Lift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13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95083"/>
            <a:ext cx="3863788" cy="40072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Add any necessary comments then Save the changes.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7199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Action: Click on the Save icon in the footer</a:t>
            </a:r>
          </a:p>
        </p:txBody>
      </p:sp>
      <p:sp>
        <p:nvSpPr>
          <p:cNvPr id="18" name="Rounded Rectangle 17">
            <a:hlinkClick r:id="" action="ppaction://hlinkshowjump?jump=nextslide"/>
          </p:cNvPr>
          <p:cNvSpPr/>
          <p:nvPr/>
        </p:nvSpPr>
        <p:spPr>
          <a:xfrm>
            <a:off x="7458551" y="5996645"/>
            <a:ext cx="363553" cy="310404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hlinkClick r:id="" action="ppaction://hlinkshowjump?jump=nextslide"/>
          </p:cNvPr>
          <p:cNvSpPr/>
          <p:nvPr/>
        </p:nvSpPr>
        <p:spPr>
          <a:xfrm>
            <a:off x="7456472" y="6011213"/>
            <a:ext cx="363553" cy="310404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Custom 16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1" name="Action Button: Custom 20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2" name="Action Button: Custom 21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3" name="Action Button: Custom 22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85335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dirty="0" smtClean="0"/>
              <a:t>Using and Returning a Lift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14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95083"/>
            <a:ext cx="3863788" cy="40072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Both the Lift Rental and Return have been posted to the Service Order.</a:t>
            </a:r>
          </a:p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This concludes this module.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57199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Click on the Next button below</a:t>
            </a:r>
          </a:p>
        </p:txBody>
      </p:sp>
      <p:sp>
        <p:nvSpPr>
          <p:cNvPr id="21" name="Action Button: Custom 20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2" name="Action Button: Custom 21">
            <a:hlinkClick r:id="" action="ppaction://hlinkshowjump?jump=nextslide" highlightClick="1"/>
          </p:cNvPr>
          <p:cNvSpPr>
            <a:spLocks/>
          </p:cNvSpPr>
          <p:nvPr/>
        </p:nvSpPr>
        <p:spPr>
          <a:xfrm>
            <a:off x="4989924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Next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3" name="Action Button: Custom 22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4" name="Action Button: Custom 23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5" name="Action Button: Custom 24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932688"/>
            <a:ext cx="3108960" cy="550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3853353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Custom 1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3599122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3" name="Action Button: Custom 2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936150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4" name="Action Button: Custom 3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4267636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997134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16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40752"/>
            <a:ext cx="91440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Icon Legend</a:t>
            </a:r>
            <a:br>
              <a:rPr lang="en-US" dirty="0" smtClean="0"/>
            </a:br>
            <a:endParaRPr lang="en-US" sz="600" dirty="0" smtClean="0"/>
          </a:p>
          <a:p>
            <a:pPr algn="ctr"/>
            <a:r>
              <a:rPr lang="en-US" sz="1600" dirty="0" smtClean="0"/>
              <a:t>Common icons used throughout the Astea application</a:t>
            </a:r>
            <a:endParaRPr lang="en-US" sz="1600" dirty="0"/>
          </a:p>
        </p:txBody>
      </p:sp>
      <p:sp>
        <p:nvSpPr>
          <p:cNvPr id="4" name="Action Button: Custom 3">
            <a:hlinkClick r:id="" action="ppaction://hlinkshowjump?jump=lastslideviewed" highlightClick="1"/>
          </p:cNvPr>
          <p:cNvSpPr>
            <a:spLocks noChangeAspect="1"/>
          </p:cNvSpPr>
          <p:nvPr/>
        </p:nvSpPr>
        <p:spPr>
          <a:xfrm>
            <a:off x="4128363" y="6087416"/>
            <a:ext cx="1005840" cy="407437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Return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1706" y="831576"/>
            <a:ext cx="5516602" cy="484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-2148" y="5689453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Click on the Return button below to resume presentation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and Returning a Lift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2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28408"/>
            <a:ext cx="3863788" cy="384361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  <a:buNone/>
            </a:pPr>
            <a:r>
              <a:rPr lang="en-US" sz="2000" b="1" u="sng" dirty="0" smtClean="0">
                <a:solidFill>
                  <a:schemeClr val="tx1"/>
                </a:solidFill>
              </a:rPr>
              <a:t>Module Overview</a:t>
            </a:r>
          </a:p>
          <a:p>
            <a:pPr>
              <a:spcAft>
                <a:spcPts val="600"/>
              </a:spcAft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In this module you will learn one of the special part scenarios – adding and returning a Lift.  </a:t>
            </a:r>
          </a:p>
          <a:p>
            <a:pPr>
              <a:spcAft>
                <a:spcPts val="600"/>
              </a:spcAft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When using a Lift, remember to post the Lift Return as well to accurately reflect the parts used and the state of the customer site.  </a:t>
            </a:r>
          </a:p>
          <a:p>
            <a:pPr>
              <a:spcAft>
                <a:spcPts val="600"/>
              </a:spcAft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Logging the return helps eliminate unnecessary charges.</a:t>
            </a:r>
            <a:endParaRPr lang="en-US" sz="1450" dirty="0" smtClean="0">
              <a:solidFill>
                <a:schemeClr val="tx1"/>
              </a:solidFill>
            </a:endParaRPr>
          </a:p>
        </p:txBody>
      </p:sp>
      <p:pic>
        <p:nvPicPr>
          <p:cNvPr id="11" name="Picture 10" descr="Screenshot_2014-06-11-16-10-20.png"/>
          <p:cNvPicPr>
            <a:picLocks noChangeAspect="1"/>
          </p:cNvPicPr>
          <p:nvPr/>
        </p:nvPicPr>
        <p:blipFill>
          <a:blip r:embed="rId2"/>
          <a:srcRect l="3987" t="32418" r="67894" b="39347"/>
          <a:stretch>
            <a:fillRect/>
          </a:stretch>
        </p:blipFill>
        <p:spPr>
          <a:xfrm>
            <a:off x="5710517" y="928407"/>
            <a:ext cx="2976283" cy="5313032"/>
          </a:xfrm>
          <a:prstGeom prst="rect">
            <a:avLst/>
          </a:prstGeom>
        </p:spPr>
      </p:pic>
      <p:sp>
        <p:nvSpPr>
          <p:cNvPr id="9" name="Action Button: Custom 8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2" name="Action Button: Custom 11">
            <a:hlinkClick r:id="" action="ppaction://hlinkshowjump?jump=nextslide" highlightClick="1"/>
          </p:cNvPr>
          <p:cNvSpPr>
            <a:spLocks/>
          </p:cNvSpPr>
          <p:nvPr/>
        </p:nvSpPr>
        <p:spPr>
          <a:xfrm>
            <a:off x="4989924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Next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3" name="Action Button: Custom 12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4" name="Action Button: Custom 13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5" name="Action Button: Custom 14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199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Click on the Next button below</a:t>
            </a:r>
          </a:p>
        </p:txBody>
      </p:sp>
    </p:spTree>
    <p:extLst>
      <p:ext uri="{BB962C8B-B14F-4D97-AF65-F5344CB8AC3E}">
        <p14:creationId xmlns="" xmlns:p14="http://schemas.microsoft.com/office/powerpoint/2010/main" val="333853353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024128"/>
            <a:ext cx="3026664" cy="53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dirty="0" smtClean="0"/>
              <a:t>Using and Returning a Lift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3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95083"/>
            <a:ext cx="3863788" cy="40072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The Astea Mobile App combines special parts like Lifts with other parts on the Materials tab.  </a:t>
            </a:r>
          </a:p>
          <a:p>
            <a:pPr>
              <a:spcAft>
                <a:spcPts val="600"/>
              </a:spcAft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To add a Lift used at a customer site, navigate to the Materials tab.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199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Action:  Click on the Materials tab on the far right</a:t>
            </a:r>
          </a:p>
        </p:txBody>
      </p:sp>
      <p:sp>
        <p:nvSpPr>
          <p:cNvPr id="15" name="Rounded Rectangle 14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8422460" y="1600200"/>
            <a:ext cx="319203" cy="292608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solidFill>
              <a:srgbClr val="0097C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8422461" y="1600200"/>
            <a:ext cx="319203" cy="292608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Custom 16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8" name="Action Button: Custom 17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9" name="Action Button: Custom 18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0" name="Action Button: Custom 19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85335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5715000" y="941858"/>
            <a:ext cx="3108960" cy="5516211"/>
            <a:chOff x="5715000" y="941858"/>
            <a:chExt cx="3108960" cy="5516211"/>
          </a:xfrm>
        </p:grpSpPr>
        <p:pic>
          <p:nvPicPr>
            <p:cNvPr id="14" name="Picture 13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5000" y="941858"/>
              <a:ext cx="3108960" cy="5516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ctangle 18"/>
            <p:cNvSpPr/>
            <p:nvPr/>
          </p:nvSpPr>
          <p:spPr>
            <a:xfrm>
              <a:off x="5778019" y="2137718"/>
              <a:ext cx="2971799" cy="5931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dirty="0" smtClean="0"/>
              <a:t>Using and Returning a Lift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4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95083"/>
            <a:ext cx="3863788" cy="40072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Add the Lift Rental to the Service Order.</a:t>
            </a:r>
          </a:p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7199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Action:  Click on the Add Item Icon in the footer</a:t>
            </a:r>
          </a:p>
        </p:txBody>
      </p:sp>
      <p:sp>
        <p:nvSpPr>
          <p:cNvPr id="30" name="Rounded Rectangle 29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7105650" y="6121657"/>
            <a:ext cx="314325" cy="292608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solidFill>
              <a:srgbClr val="0097C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7105650" y="6137279"/>
            <a:ext cx="314325" cy="292608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Custom 14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6" name="Action Button: Custom 15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7" name="Action Button: Custom 16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8" name="Action Button: Custom 17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8533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932688"/>
            <a:ext cx="3119861" cy="539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dirty="0" smtClean="0"/>
              <a:t>Using and Returning a Lift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5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95083"/>
            <a:ext cx="3863788" cy="40072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Parts lookup uses the Non-Stocked tab.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148403" y="1533110"/>
            <a:ext cx="1183523" cy="306978"/>
          </a:xfrm>
          <a:prstGeom prst="roundRect">
            <a:avLst/>
          </a:prstGeom>
          <a:noFill/>
          <a:ln w="254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57199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Action:  Click on the Non-Stocked tab.</a:t>
            </a:r>
          </a:p>
        </p:txBody>
      </p:sp>
      <p:sp>
        <p:nvSpPr>
          <p:cNvPr id="20" name="Rounded Rectangle 19">
            <a:hlinkClick r:id="" action="ppaction://hlinkshowjump?jump=nextslide"/>
          </p:cNvPr>
          <p:cNvSpPr/>
          <p:nvPr/>
        </p:nvSpPr>
        <p:spPr>
          <a:xfrm>
            <a:off x="7146324" y="1538153"/>
            <a:ext cx="1183523" cy="306978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Custom 16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1" name="Action Button: Custom 20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2" name="Action Button: Custom 21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3" name="Action Button: Custom 22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85335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932688"/>
            <a:ext cx="3108960" cy="5443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457199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Action:  Click on the Lift Rental Fee to select the part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dirty="0" smtClean="0"/>
              <a:t>Using and Returning a Lift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6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95083"/>
            <a:ext cx="3863788" cy="40072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Type Lift in the Search box.  </a:t>
            </a:r>
          </a:p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b="1" i="1" dirty="0" smtClean="0">
                <a:solidFill>
                  <a:schemeClr val="tx1"/>
                </a:solidFill>
              </a:rPr>
              <a:t>Tip:  </a:t>
            </a:r>
            <a:r>
              <a:rPr lang="en-US" sz="1600" i="1" dirty="0" smtClean="0">
                <a:solidFill>
                  <a:schemeClr val="tx1"/>
                </a:solidFill>
              </a:rPr>
              <a:t>Notice as you type, the parts list minimizes to included only terms that match the search criteria.</a:t>
            </a:r>
          </a:p>
        </p:txBody>
      </p:sp>
      <p:sp>
        <p:nvSpPr>
          <p:cNvPr id="21" name="Rounded Rectangle 20">
            <a:hlinkClick r:id="" action="ppaction://hlinkshowjump?jump=nextslide"/>
          </p:cNvPr>
          <p:cNvSpPr/>
          <p:nvPr/>
        </p:nvSpPr>
        <p:spPr>
          <a:xfrm>
            <a:off x="5717079" y="2470895"/>
            <a:ext cx="2671439" cy="375878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>
            <a:hlinkClick r:id="" action="ppaction://hlinkshowjump?jump=nextslide"/>
          </p:cNvPr>
          <p:cNvSpPr/>
          <p:nvPr/>
        </p:nvSpPr>
        <p:spPr>
          <a:xfrm>
            <a:off x="5715000" y="2485463"/>
            <a:ext cx="2671439" cy="375878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Custom 16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0" name="Action Button: Custom 19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3" name="Action Button: Custom 22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4" name="Action Button: Custom 23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85335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932688"/>
            <a:ext cx="3108960" cy="5447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457199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Action:  Click on the Post button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dirty="0" smtClean="0"/>
              <a:t>Using and Returning a Lift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7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95083"/>
            <a:ext cx="3863788" cy="40072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Post the Lift Rental Fee to the Service Order.</a:t>
            </a:r>
          </a:p>
        </p:txBody>
      </p:sp>
      <p:sp>
        <p:nvSpPr>
          <p:cNvPr id="16" name="Rounded Rectangle 15">
            <a:hlinkClick r:id="" action="ppaction://hlinkshowjump?jump=nextslide"/>
          </p:cNvPr>
          <p:cNvSpPr/>
          <p:nvPr/>
        </p:nvSpPr>
        <p:spPr>
          <a:xfrm>
            <a:off x="7900753" y="3428221"/>
            <a:ext cx="788126" cy="365760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>
            <a:hlinkClick r:id="" action="ppaction://hlinkshowjump?jump=nextslide"/>
          </p:cNvPr>
          <p:cNvSpPr/>
          <p:nvPr/>
        </p:nvSpPr>
        <p:spPr>
          <a:xfrm>
            <a:off x="7898674" y="3442789"/>
            <a:ext cx="788126" cy="365760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Custom 16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1" name="Action Button: Custom 20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2" name="Action Button: Custom 21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3" name="Action Button: Custom 22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85335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932688"/>
            <a:ext cx="3108960" cy="551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dirty="0" smtClean="0"/>
              <a:t>Using and Returning a Lift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8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95083"/>
            <a:ext cx="3863788" cy="40072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Add comments related to the Lift Rental.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7199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Action:  Click on the Comments section</a:t>
            </a:r>
          </a:p>
        </p:txBody>
      </p:sp>
      <p:sp>
        <p:nvSpPr>
          <p:cNvPr id="20" name="Rounded Rectangle 19">
            <a:hlinkClick r:id="" action="ppaction://hlinkshowjump?jump=nextslide"/>
          </p:cNvPr>
          <p:cNvSpPr/>
          <p:nvPr/>
        </p:nvSpPr>
        <p:spPr>
          <a:xfrm>
            <a:off x="6689131" y="2802110"/>
            <a:ext cx="1967086" cy="849086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>
            <a:hlinkClick r:id="" action="ppaction://hlinkshowjump?jump=nextslide"/>
          </p:cNvPr>
          <p:cNvSpPr/>
          <p:nvPr/>
        </p:nvSpPr>
        <p:spPr>
          <a:xfrm>
            <a:off x="6687052" y="2816678"/>
            <a:ext cx="1967086" cy="849086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Custom 14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7" name="Action Button: Custom 16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2" name="Action Button: Custom 21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3" name="Action Button: Custom 22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85335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932688"/>
            <a:ext cx="3108960" cy="5438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dirty="0" smtClean="0"/>
              <a:t>Using and Returning a Lift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9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95083"/>
            <a:ext cx="3863788" cy="40072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To apply the Lift Rental Fee to the Service Order, you must save the part.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7199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Action:  Click on the Save icon in the footer</a:t>
            </a:r>
          </a:p>
        </p:txBody>
      </p:sp>
      <p:sp>
        <p:nvSpPr>
          <p:cNvPr id="19" name="Rounded Rectangle 18">
            <a:hlinkClick r:id="" action="ppaction://hlinkshowjump?jump=nextslide"/>
          </p:cNvPr>
          <p:cNvSpPr/>
          <p:nvPr/>
        </p:nvSpPr>
        <p:spPr>
          <a:xfrm>
            <a:off x="7502238" y="6005814"/>
            <a:ext cx="320968" cy="310404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>
            <a:hlinkClick r:id="" action="ppaction://hlinkshowjump?jump=nextslide"/>
          </p:cNvPr>
          <p:cNvSpPr/>
          <p:nvPr/>
        </p:nvSpPr>
        <p:spPr>
          <a:xfrm>
            <a:off x="7500159" y="6020382"/>
            <a:ext cx="321946" cy="310404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Custom 16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8" name="Action Button: Custom 17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0" name="Action Button: Custom 19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1" name="Action Button: Custom 20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85335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heme/theme1.xml><?xml version="1.0" encoding="utf-8"?>
<a:theme xmlns:a="http://schemas.openxmlformats.org/drawingml/2006/main" name="SSS_template">
  <a:themeElements>
    <a:clrScheme name="Stanley">
      <a:dk1>
        <a:sysClr val="windowText" lastClr="000000"/>
      </a:dk1>
      <a:lt1>
        <a:sysClr val="window" lastClr="FFFFFF"/>
      </a:lt1>
      <a:dk2>
        <a:srgbClr val="FFDB0A"/>
      </a:dk2>
      <a:lt2>
        <a:srgbClr val="AAAAAA"/>
      </a:lt2>
      <a:accent1>
        <a:srgbClr val="FFDB0A"/>
      </a:accent1>
      <a:accent2>
        <a:srgbClr val="0098C3"/>
      </a:accent2>
      <a:accent3>
        <a:srgbClr val="000000"/>
      </a:accent3>
      <a:accent4>
        <a:srgbClr val="AAAAAA"/>
      </a:accent4>
      <a:accent5>
        <a:srgbClr val="DADADA"/>
      </a:accent5>
      <a:accent6>
        <a:srgbClr val="FFDB0A"/>
      </a:accent6>
      <a:hlink>
        <a:srgbClr val="0098C3"/>
      </a:hlink>
      <a:folHlink>
        <a:srgbClr val="61636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anley">
    <a:dk1>
      <a:sysClr val="windowText" lastClr="000000"/>
    </a:dk1>
    <a:lt1>
      <a:sysClr val="window" lastClr="FFFFFF"/>
    </a:lt1>
    <a:dk2>
      <a:srgbClr val="FFDB0A"/>
    </a:dk2>
    <a:lt2>
      <a:srgbClr val="AAAAAA"/>
    </a:lt2>
    <a:accent1>
      <a:srgbClr val="FFDB0A"/>
    </a:accent1>
    <a:accent2>
      <a:srgbClr val="0098C3"/>
    </a:accent2>
    <a:accent3>
      <a:srgbClr val="000000"/>
    </a:accent3>
    <a:accent4>
      <a:srgbClr val="AAAAAA"/>
    </a:accent4>
    <a:accent5>
      <a:srgbClr val="DADADA"/>
    </a:accent5>
    <a:accent6>
      <a:srgbClr val="FFDB0A"/>
    </a:accent6>
    <a:hlink>
      <a:srgbClr val="0098C3"/>
    </a:hlink>
    <a:folHlink>
      <a:srgbClr val="61636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97F7A72E187244BBC1446BC60734B6" ma:contentTypeVersion="0" ma:contentTypeDescription="Create a new document." ma:contentTypeScope="" ma:versionID="a49626021f8da9616b26f16fe4fabfb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E4D5BD5-0616-471A-A507-25BDF9E384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8420E19-8689-415D-890F-30B8E89C1C6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EEA8A10-A496-447A-888D-1CE2BD6E84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22849</TotalTime>
  <Words>549</Words>
  <Application>Microsoft Office PowerPoint</Application>
  <PresentationFormat>On-screen Show (4:3)</PresentationFormat>
  <Paragraphs>147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SSS_template</vt:lpstr>
      <vt:lpstr>Astea Mobile App Training</vt:lpstr>
      <vt:lpstr>Using and Returning a Lift</vt:lpstr>
      <vt:lpstr>Using and Returning a Lift</vt:lpstr>
      <vt:lpstr>Using and Returning a Lift</vt:lpstr>
      <vt:lpstr>Using and Returning a Lift</vt:lpstr>
      <vt:lpstr>Using and Returning a Lift</vt:lpstr>
      <vt:lpstr>Using and Returning a Lift</vt:lpstr>
      <vt:lpstr>Using and Returning a Lift</vt:lpstr>
      <vt:lpstr>Using and Returning a Lift</vt:lpstr>
      <vt:lpstr>Using and Returning a Lift</vt:lpstr>
      <vt:lpstr>Using and Returning a Lift</vt:lpstr>
      <vt:lpstr>Using and Returning a Lift</vt:lpstr>
      <vt:lpstr>Using and Returning a Lift</vt:lpstr>
      <vt:lpstr>Using and Returning a Lift</vt:lpstr>
      <vt:lpstr>Slide 15</vt:lpstr>
      <vt:lpstr>Slide 16</vt:lpstr>
    </vt:vector>
  </TitlesOfParts>
  <Company>Stanley Black &amp; Decker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Astea Training - Adding and Returning Lift Rentals</dc:title>
  <dc:creator>kap0223</dc:creator>
  <cp:lastModifiedBy>exf1216</cp:lastModifiedBy>
  <cp:revision>76</cp:revision>
  <dcterms:created xsi:type="dcterms:W3CDTF">2013-06-25T20:05:35Z</dcterms:created>
  <dcterms:modified xsi:type="dcterms:W3CDTF">2016-02-11T18:22:16Z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0x0101008597F7A72E187244BBC1446BC60734B6</vt:lpwstr>
  </property>
</Properties>
</file>